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72" r:id="rId2"/>
  </p:sldMasterIdLst>
  <p:notesMasterIdLst>
    <p:notesMasterId r:id="rId38"/>
  </p:notesMasterIdLst>
  <p:sldIdLst>
    <p:sldId id="285" r:id="rId3"/>
    <p:sldId id="257" r:id="rId4"/>
    <p:sldId id="754" r:id="rId5"/>
    <p:sldId id="290" r:id="rId6"/>
    <p:sldId id="755" r:id="rId7"/>
    <p:sldId id="266" r:id="rId8"/>
    <p:sldId id="267" r:id="rId9"/>
    <p:sldId id="286" r:id="rId10"/>
    <p:sldId id="287" r:id="rId11"/>
    <p:sldId id="756" r:id="rId12"/>
    <p:sldId id="265" r:id="rId13"/>
    <p:sldId id="269" r:id="rId14"/>
    <p:sldId id="757" r:id="rId15"/>
    <p:sldId id="276" r:id="rId16"/>
    <p:sldId id="277" r:id="rId17"/>
    <p:sldId id="761" r:id="rId18"/>
    <p:sldId id="758" r:id="rId19"/>
    <p:sldId id="284" r:id="rId20"/>
    <p:sldId id="258" r:id="rId21"/>
    <p:sldId id="271" r:id="rId22"/>
    <p:sldId id="263" r:id="rId23"/>
    <p:sldId id="273" r:id="rId24"/>
    <p:sldId id="272" r:id="rId25"/>
    <p:sldId id="763" r:id="rId26"/>
    <p:sldId id="256" r:id="rId27"/>
    <p:sldId id="764" r:id="rId28"/>
    <p:sldId id="759" r:id="rId29"/>
    <p:sldId id="278" r:id="rId30"/>
    <p:sldId id="279" r:id="rId31"/>
    <p:sldId id="259" r:id="rId32"/>
    <p:sldId id="281" r:id="rId33"/>
    <p:sldId id="762" r:id="rId34"/>
    <p:sldId id="283" r:id="rId35"/>
    <p:sldId id="760" r:id="rId36"/>
    <p:sldId id="753" r:id="rId37"/>
  </p:sldIdLst>
  <p:sldSz cx="8997950" cy="6838950"/>
  <p:notesSz cx="6858000" cy="9144000"/>
  <p:defaultTextStyle>
    <a:defPPr>
      <a:defRPr lang="it-IT"/>
    </a:defPPr>
    <a:lvl1pPr algn="l" defTabSz="450850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0850" indent="6350" algn="l" defTabSz="450850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03288" indent="11113" algn="l" defTabSz="450850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55725" indent="15875" algn="l" defTabSz="450850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08163" indent="20638" algn="l" defTabSz="450850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>
          <p15:clr>
            <a:srgbClr val="A4A3A4"/>
          </p15:clr>
        </p15:guide>
        <p15:guide id="2" pos="2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4874"/>
    <a:srgbClr val="8E1144"/>
    <a:srgbClr val="F046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65B7B-DF09-46E3-84A7-787B213229FD}" v="44" dt="2023-07-12T20:54:49.4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/>
    <p:restoredTop sz="94681"/>
  </p:normalViewPr>
  <p:slideViewPr>
    <p:cSldViewPr snapToGrid="0" snapToObjects="1">
      <p:cViewPr varScale="1">
        <p:scale>
          <a:sx n="108" d="100"/>
          <a:sy n="108" d="100"/>
        </p:scale>
        <p:origin x="1808" y="184"/>
      </p:cViewPr>
      <p:guideLst>
        <p:guide orient="horz" pos="2154"/>
        <p:guide pos="2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-47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microsoft.com/office/2015/10/relationships/revisionInfo" Target="revisionInfo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133297641194009"/>
          <c:y val="0.19492912746274876"/>
          <c:w val="0.74174388492311849"/>
          <c:h val="0.412509523946435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'profili HPLC'!$A$34</c:f>
              <c:strCache>
                <c:ptCount val="1"/>
                <c:pt idx="0">
                  <c:v>Petunina</c:v>
                </c:pt>
              </c:strCache>
            </c:strRef>
          </c:tx>
          <c:spPr>
            <a:solidFill>
              <a:srgbClr val="2F5597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overflow" horzOverflow="overflow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sz="1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'profili HPLC'!$B$33:$X$33</c:f>
              <c:strCache>
                <c:ptCount val="2"/>
                <c:pt idx="0">
                  <c:v>Eco1</c:v>
                </c:pt>
                <c:pt idx="1">
                  <c:v>Lagrein</c:v>
                </c:pt>
              </c:strCache>
              <c:extLst/>
            </c:strRef>
          </c:cat>
          <c:val>
            <c:numRef>
              <c:f>'profili HPLC'!$B$34:$X$34</c:f>
              <c:numCache>
                <c:formatCode>General</c:formatCode>
                <c:ptCount val="2"/>
                <c:pt idx="0">
                  <c:v>10.918164687968142</c:v>
                </c:pt>
                <c:pt idx="1">
                  <c:v>10.152705423416561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6889-4802-ABA3-25A9AFED0AC1}"/>
            </c:ext>
          </c:extLst>
        </c:ser>
        <c:ser>
          <c:idx val="1"/>
          <c:order val="1"/>
          <c:tx>
            <c:strRef>
              <c:f>'profili HPLC'!$A$35</c:f>
              <c:strCache>
                <c:ptCount val="1"/>
                <c:pt idx="0">
                  <c:v>Delfinina</c:v>
                </c:pt>
              </c:strCache>
            </c:strRef>
          </c:tx>
          <c:spPr>
            <a:solidFill>
              <a:srgbClr val="8FAADC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sz="1400" b="1" i="0" u="none" strike="noStrike" kern="1200" baseline="0">
                    <a:solidFill>
                      <a:srgbClr val="02382E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'profili HPLC'!$B$33:$X$33</c:f>
              <c:strCache>
                <c:ptCount val="2"/>
                <c:pt idx="0">
                  <c:v>Eco1</c:v>
                </c:pt>
                <c:pt idx="1">
                  <c:v>Lagrein</c:v>
                </c:pt>
              </c:strCache>
              <c:extLst/>
            </c:strRef>
          </c:cat>
          <c:val>
            <c:numRef>
              <c:f>'profili HPLC'!$B$35:$X$35</c:f>
              <c:numCache>
                <c:formatCode>General</c:formatCode>
                <c:ptCount val="2"/>
                <c:pt idx="0">
                  <c:v>9.3330695698136541</c:v>
                </c:pt>
                <c:pt idx="1">
                  <c:v>9.4201923505589953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6889-4802-ABA3-25A9AFED0AC1}"/>
            </c:ext>
          </c:extLst>
        </c:ser>
        <c:ser>
          <c:idx val="2"/>
          <c:order val="2"/>
          <c:tx>
            <c:strRef>
              <c:f>'profili HPLC'!$A$36</c:f>
              <c:strCache>
                <c:ptCount val="1"/>
                <c:pt idx="0">
                  <c:v>Malvina</c:v>
                </c:pt>
              </c:strCache>
            </c:strRef>
          </c:tx>
          <c:spPr>
            <a:solidFill>
              <a:srgbClr val="B4C7E7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sz="1400" b="1" i="0" u="none" strike="noStrike" kern="1200" baseline="0">
                    <a:solidFill>
                      <a:srgbClr val="02382E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'profili HPLC'!$B$33:$X$33</c:f>
              <c:strCache>
                <c:ptCount val="2"/>
                <c:pt idx="0">
                  <c:v>Eco1</c:v>
                </c:pt>
                <c:pt idx="1">
                  <c:v>Lagrein</c:v>
                </c:pt>
              </c:strCache>
              <c:extLst/>
            </c:strRef>
          </c:cat>
          <c:val>
            <c:numRef>
              <c:f>'profili HPLC'!$B$36:$X$36</c:f>
              <c:numCache>
                <c:formatCode>General</c:formatCode>
                <c:ptCount val="2"/>
                <c:pt idx="0">
                  <c:v>35.595216072079957</c:v>
                </c:pt>
                <c:pt idx="1">
                  <c:v>36.472328010994069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6889-4802-ABA3-25A9AFED0AC1}"/>
            </c:ext>
          </c:extLst>
        </c:ser>
        <c:ser>
          <c:idx val="3"/>
          <c:order val="3"/>
          <c:tx>
            <c:strRef>
              <c:f>'profili HPLC'!$A$37</c:f>
              <c:strCache>
                <c:ptCount val="1"/>
                <c:pt idx="0">
                  <c:v>Cianina</c:v>
                </c:pt>
              </c:strCache>
            </c:strRef>
          </c:tx>
          <c:spPr>
            <a:solidFill>
              <a:srgbClr val="FFE699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-3.1125440795674111E-2"/>
                  <c:y val="-9.2343414088712703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889-4802-ABA3-25A9AFED0AC1}"/>
                </c:ext>
              </c:extLst>
            </c:dLbl>
            <c:dLbl>
              <c:idx val="1"/>
              <c:layout>
                <c:manualLayout>
                  <c:x val="-3.735052895480892E-2"/>
                  <c:y val="-0.107733983103498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889-4802-ABA3-25A9AFED0AC1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sz="1400" b="1" i="0" u="none" strike="noStrike" kern="1200" baseline="0">
                    <a:solidFill>
                      <a:srgbClr val="02382E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'profili HPLC'!$B$33:$X$33</c:f>
              <c:strCache>
                <c:ptCount val="2"/>
                <c:pt idx="0">
                  <c:v>Eco1</c:v>
                </c:pt>
                <c:pt idx="1">
                  <c:v>Lagrein</c:v>
                </c:pt>
              </c:strCache>
              <c:extLst/>
            </c:strRef>
          </c:cat>
          <c:val>
            <c:numRef>
              <c:f>'profili HPLC'!$B$37:$X$37</c:f>
              <c:numCache>
                <c:formatCode>General</c:formatCode>
                <c:ptCount val="2"/>
                <c:pt idx="0">
                  <c:v>2.4039469732425189</c:v>
                </c:pt>
                <c:pt idx="1">
                  <c:v>2.2499170796513548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5-6889-4802-ABA3-25A9AFED0AC1}"/>
            </c:ext>
          </c:extLst>
        </c:ser>
        <c:ser>
          <c:idx val="4"/>
          <c:order val="4"/>
          <c:tx>
            <c:strRef>
              <c:f>'profili HPLC'!$A$38</c:f>
              <c:strCache>
                <c:ptCount val="1"/>
                <c:pt idx="0">
                  <c:v>Peonina</c:v>
                </c:pt>
              </c:strCache>
            </c:strRef>
          </c:tx>
          <c:spPr>
            <a:solidFill>
              <a:srgbClr val="F4B183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sz="1400" b="1" i="0" u="none" strike="noStrike" kern="1200" baseline="0">
                    <a:solidFill>
                      <a:srgbClr val="02382E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'profili HPLC'!$B$33:$X$33</c:f>
              <c:strCache>
                <c:ptCount val="2"/>
                <c:pt idx="0">
                  <c:v>Eco1</c:v>
                </c:pt>
                <c:pt idx="1">
                  <c:v>Lagrein</c:v>
                </c:pt>
              </c:strCache>
              <c:extLst/>
            </c:strRef>
          </c:cat>
          <c:val>
            <c:numRef>
              <c:f>'profili HPLC'!$B$38:$X$38</c:f>
              <c:numCache>
                <c:formatCode>General</c:formatCode>
                <c:ptCount val="2"/>
                <c:pt idx="0">
                  <c:v>6.3340326654346226</c:v>
                </c:pt>
                <c:pt idx="1">
                  <c:v>8.6359452100236727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6-6889-4802-ABA3-25A9AFED0AC1}"/>
            </c:ext>
          </c:extLst>
        </c:ser>
        <c:ser>
          <c:idx val="5"/>
          <c:order val="5"/>
          <c:tx>
            <c:strRef>
              <c:f>'profili HPLC'!$A$39</c:f>
              <c:strCache>
                <c:ptCount val="1"/>
                <c:pt idx="0">
                  <c:v>Acilati</c:v>
                </c:pt>
              </c:strCache>
            </c:strRef>
          </c:tx>
          <c:spPr>
            <a:solidFill>
              <a:srgbClr val="C5E0B4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en-US" sz="1400" b="1" i="0" u="none" strike="noStrike" kern="1200" baseline="0">
                    <a:solidFill>
                      <a:srgbClr val="02382E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'profili HPLC'!$B$33:$X$33</c:f>
              <c:strCache>
                <c:ptCount val="2"/>
                <c:pt idx="0">
                  <c:v>Eco1</c:v>
                </c:pt>
                <c:pt idx="1">
                  <c:v>Lagrein</c:v>
                </c:pt>
              </c:strCache>
              <c:extLst/>
            </c:strRef>
          </c:cat>
          <c:val>
            <c:numRef>
              <c:f>'profili HPLC'!$B$39:$X$39</c:f>
              <c:numCache>
                <c:formatCode>General</c:formatCode>
                <c:ptCount val="2"/>
                <c:pt idx="0">
                  <c:v>35.415570031461129</c:v>
                </c:pt>
                <c:pt idx="1">
                  <c:v>33.068911925355359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7-6889-4802-ABA3-25A9AFED0AC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15184000"/>
        <c:axId val="115185536"/>
        <c:extLst>
          <c:ext xmlns:c15="http://schemas.microsoft.com/office/drawing/2012/chart" uri="{02D57815-91ED-43cb-92C2-25804820EDAC}">
            <c15:filteredBarSeries>
              <c15:ser>
                <c:idx val="6"/>
                <c:order val="6"/>
                <c:tx>
                  <c:strRef>
                    <c:extLst>
                      <c:ext uri="{02D57815-91ED-43cb-92C2-25804820EDAC}">
                        <c15:formulaRef>
                          <c15:sqref>'profili HPLC'!$A$40</c15:sqref>
                        </c15:formulaRef>
                      </c:ext>
                    </c:extLst>
                    <c:strCache>
                      <c:ptCount val="1"/>
                      <c:pt idx="0">
                        <c:v>Diglicosidi</c:v>
                      </c:pt>
                    </c:strCache>
                  </c:strRef>
                </c:tx>
                <c:spPr>
                  <a:solidFill>
                    <a:schemeClr val="tx1"/>
                  </a:solidFill>
                  <a:ln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dLbls>
                  <c:numFmt formatCode="#,##0.0" sourceLinked="0"/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0">
                      <a:spAutoFit/>
                    </a:bodyPr>
                    <a:lstStyle/>
                    <a:p>
                      <a:pPr algn="ctr" rtl="0">
                        <a:defRPr lang="en-US" sz="14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'profili HPLC'!$B$33:$X$33</c15:sqref>
                        </c15:formulaRef>
                      </c:ext>
                    </c:extLst>
                    <c:strCache>
                      <c:ptCount val="4"/>
                      <c:pt idx="0">
                        <c:v>Eco1</c:v>
                      </c:pt>
                      <c:pt idx="1">
                        <c:v>Lagrein</c:v>
                      </c:pt>
                      <c:pt idx="2">
                        <c:v>Merlese</c:v>
                      </c:pt>
                      <c:pt idx="3">
                        <c:v>F42P074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'profili HPLC'!$B$40:$V$40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8-6889-4802-ABA3-25A9AFED0AC1}"/>
                  </c:ext>
                </c:extLst>
              </c15:ser>
            </c15:filteredBarSeries>
          </c:ext>
        </c:extLst>
      </c:barChart>
      <c:catAx>
        <c:axId val="1151840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2382E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5185536"/>
        <c:crosses val="autoZero"/>
        <c:auto val="1"/>
        <c:lblAlgn val="ctr"/>
        <c:lblOffset val="0"/>
        <c:noMultiLvlLbl val="0"/>
      </c:catAx>
      <c:valAx>
        <c:axId val="115185536"/>
        <c:scaling>
          <c:orientation val="minMax"/>
          <c:max val="100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400" b="1" i="0" u="none" strike="noStrike" kern="1200" baseline="0">
                <a:solidFill>
                  <a:srgbClr val="02382E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5184000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545112221306296"/>
          <c:y val="0.78996357161381214"/>
          <c:w val="0.8798898511810046"/>
          <c:h val="6.72008084116034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2382E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2B9E9F61-E8A8-5964-2916-61577B678B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E99D24D-86DB-50BD-3369-5FD5FF1A62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8E51800-B605-4D88-B101-2C3787B4E8F5}" type="datetimeFigureOut">
              <a:rPr lang="en-US"/>
              <a:pPr>
                <a:defRPr/>
              </a:pPr>
              <a:t>7/20/23</a:t>
            </a:fld>
            <a:endParaRPr lang="en-US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4D949542-6F31-6567-A69D-F37113D9C5C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98588" y="1143000"/>
            <a:ext cx="4060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5CA12406-463F-37F8-F7B8-039E62803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  <a:endParaRPr lang="en-US" noProof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1DDF764-6D8B-1C80-E4DC-E859E5E3E4F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6C1DE92-7AFA-EA96-7933-D03B337E24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7A0FC21-4B3E-42CB-A6AE-38DEB9431E3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immagine diapositiva 1">
            <a:extLst>
              <a:ext uri="{FF2B5EF4-FFF2-40B4-BE49-F238E27FC236}">
                <a16:creationId xmlns:a16="http://schemas.microsoft.com/office/drawing/2014/main" id="{08422E60-067A-C792-1B73-D7987FCA94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Segnaposto note 2">
            <a:extLst>
              <a:ext uri="{FF2B5EF4-FFF2-40B4-BE49-F238E27FC236}">
                <a16:creationId xmlns:a16="http://schemas.microsoft.com/office/drawing/2014/main" id="{5627E9C1-7BF2-CA49-4077-E7782505FC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it-IT"/>
          </a:p>
        </p:txBody>
      </p:sp>
      <p:sp>
        <p:nvSpPr>
          <p:cNvPr id="13316" name="Segnaposto numero diapositiva 3">
            <a:extLst>
              <a:ext uri="{FF2B5EF4-FFF2-40B4-BE49-F238E27FC236}">
                <a16:creationId xmlns:a16="http://schemas.microsoft.com/office/drawing/2014/main" id="{2163B46E-47D1-3361-1B06-79D56D8716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FD8CE1-44C5-4E63-B2D7-A77485B73049}" type="slidenum">
              <a:rPr lang="en-US" altLang="it-IT"/>
              <a:pPr/>
              <a:t>11</a:t>
            </a:fld>
            <a:endParaRPr lang="en-US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391C5AE1-8419-C90B-9A77-4BD2ED81300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8997950" cy="683895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420" tIns="45710" rIns="91420" bIns="45710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730EF04-9D5F-5696-58F9-14881172F3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238" y="1373188"/>
            <a:ext cx="52212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9525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2EC5FA2-DD9D-0DD6-F3FC-F2124A346AB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5607050"/>
            <a:ext cx="8997950" cy="123190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420" tIns="45710" rIns="91420" bIns="45710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B5CC54A-605C-FE9E-66DD-5FE39F9A52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5843588"/>
            <a:ext cx="270827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4">
            <a:extLst>
              <a:ext uri="{FF2B5EF4-FFF2-40B4-BE49-F238E27FC236}">
                <a16:creationId xmlns:a16="http://schemas.microsoft.com/office/drawing/2014/main" id="{CFE0A7E4-CFD8-8DA0-B388-4A51923DA4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05600" y="6343650"/>
            <a:ext cx="2100263" cy="363538"/>
          </a:xfrm>
          <a:prstGeom prst="rect">
            <a:avLst/>
          </a:prstGeom>
        </p:spPr>
        <p:txBody>
          <a:bodyPr vert="horz" wrap="square" lIns="90469" tIns="45237" rIns="90469" bIns="4523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>
                <a:solidFill>
                  <a:schemeClr val="bg1"/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4ABD84D2-BC64-42F6-A6F4-CE292FE41C8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51866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F42BB3FD-DB06-C35D-9BDF-C507C1D47B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5843588"/>
            <a:ext cx="2703512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409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AA602494-7AEB-0B0E-26AE-1610EFF238D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5607050"/>
            <a:ext cx="8997950" cy="123190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420" tIns="45710" rIns="91420" bIns="45710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753A5A5D-01E0-D090-2EA5-386E8434E2B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5843588"/>
            <a:ext cx="270827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4">
            <a:extLst>
              <a:ext uri="{FF2B5EF4-FFF2-40B4-BE49-F238E27FC236}">
                <a16:creationId xmlns:a16="http://schemas.microsoft.com/office/drawing/2014/main" id="{9B6577C1-9EB0-91CB-1FA4-FF4AB954A8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05600" y="6343650"/>
            <a:ext cx="2100263" cy="363538"/>
          </a:xfrm>
          <a:prstGeom prst="rect">
            <a:avLst/>
          </a:prstGeom>
        </p:spPr>
        <p:txBody>
          <a:bodyPr vert="horz" wrap="square" lIns="90469" tIns="45237" rIns="90469" bIns="4523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>
                <a:solidFill>
                  <a:schemeClr val="bg1"/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F3F4B927-DF68-4475-A863-77206291983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27078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EFEFC72D-6FC3-B052-233C-A93D87314E9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8997950" cy="683895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420" tIns="45710" rIns="91420" bIns="45710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C737DFD4-21FE-0560-44E2-303E5F0D64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5843588"/>
            <a:ext cx="270827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ottotitolo 2">
            <a:extLst>
              <a:ext uri="{FF2B5EF4-FFF2-40B4-BE49-F238E27FC236}">
                <a16:creationId xmlns:a16="http://schemas.microsoft.com/office/drawing/2014/main" id="{8C1E518E-F621-182D-C9F6-808392268956}"/>
              </a:ext>
            </a:extLst>
          </p:cNvPr>
          <p:cNvSpPr txBox="1">
            <a:spLocks/>
          </p:cNvSpPr>
          <p:nvPr userDrawn="1"/>
        </p:nvSpPr>
        <p:spPr bwMode="auto">
          <a:xfrm>
            <a:off x="3759200" y="6238875"/>
            <a:ext cx="5068888" cy="423863"/>
          </a:xfrm>
          <a:prstGeom prst="rect">
            <a:avLst/>
          </a:prstGeom>
          <a:noFill/>
          <a:ln>
            <a:noFill/>
          </a:ln>
        </p:spPr>
        <p:txBody>
          <a:bodyPr lIns="90469" tIns="45237" rIns="90469" bIns="45237"/>
          <a:lstStyle>
            <a:lvl1pPr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charset="0"/>
              <a:buNone/>
              <a:defRPr/>
            </a:pPr>
            <a:r>
              <a:rPr lang="it-IT" sz="1600" b="1" dirty="0" err="1">
                <a:solidFill>
                  <a:srgbClr val="FFFFFF"/>
                </a:solidFill>
                <a:latin typeface="+mn-lt"/>
                <a:cs typeface="Georgia" charset="0"/>
              </a:rPr>
              <a:t>fondazionebanfi.it</a:t>
            </a:r>
            <a:endParaRPr lang="it-IT" sz="1600" b="1" dirty="0">
              <a:solidFill>
                <a:srgbClr val="FFFFFF"/>
              </a:solidFill>
              <a:latin typeface="+mn-lt"/>
              <a:cs typeface="Georgia" charset="0"/>
            </a:endParaRPr>
          </a:p>
        </p:txBody>
      </p:sp>
      <p:pic>
        <p:nvPicPr>
          <p:cNvPr id="5" name="Immagine 3">
            <a:extLst>
              <a:ext uri="{FF2B5EF4-FFF2-40B4-BE49-F238E27FC236}">
                <a16:creationId xmlns:a16="http://schemas.microsoft.com/office/drawing/2014/main" id="{23CBEFCA-714B-5D7B-9F68-AE01DB357A2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44450"/>
            <a:ext cx="4230687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1803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6123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3FC984E-0668-0A3C-4437-D61292D69E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744" y="1119245"/>
            <a:ext cx="6748463" cy="2380968"/>
          </a:xfrm>
        </p:spPr>
        <p:txBody>
          <a:bodyPr anchor="b"/>
          <a:lstStyle>
            <a:lvl1pPr algn="ctr">
              <a:defRPr sz="4428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84C965F-7816-EB43-BBEB-3401DEF626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4744" y="3592032"/>
            <a:ext cx="6748463" cy="1651163"/>
          </a:xfrm>
        </p:spPr>
        <p:txBody>
          <a:bodyPr/>
          <a:lstStyle>
            <a:lvl1pPr marL="0" indent="0" algn="ctr">
              <a:buNone/>
              <a:defRPr sz="1771"/>
            </a:lvl1pPr>
            <a:lvl2pPr marL="337414" indent="0" algn="ctr">
              <a:buNone/>
              <a:defRPr sz="1476"/>
            </a:lvl2pPr>
            <a:lvl3pPr marL="674827" indent="0" algn="ctr">
              <a:buNone/>
              <a:defRPr sz="1328"/>
            </a:lvl3pPr>
            <a:lvl4pPr marL="1012241" indent="0" algn="ctr">
              <a:buNone/>
              <a:defRPr sz="1181"/>
            </a:lvl4pPr>
            <a:lvl5pPr marL="1349654" indent="0" algn="ctr">
              <a:buNone/>
              <a:defRPr sz="1181"/>
            </a:lvl5pPr>
            <a:lvl6pPr marL="1687068" indent="0" algn="ctr">
              <a:buNone/>
              <a:defRPr sz="1181"/>
            </a:lvl6pPr>
            <a:lvl7pPr marL="2024482" indent="0" algn="ctr">
              <a:buNone/>
              <a:defRPr sz="1181"/>
            </a:lvl7pPr>
            <a:lvl8pPr marL="2361895" indent="0" algn="ctr">
              <a:buNone/>
              <a:defRPr sz="1181"/>
            </a:lvl8pPr>
            <a:lvl9pPr marL="2699309" indent="0" algn="ctr">
              <a:buNone/>
              <a:defRPr sz="1181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D7B4061-F2EF-E031-0225-97B4D8CA6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0E0DE-B9A1-4F2F-B452-EEB56A0181BE}" type="datetimeFigureOut">
              <a:rPr lang="it-IT" smtClean="0"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99B9BC1-5ECE-0447-3C1F-D71F90C79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04E65DA-A97D-6180-E2CE-052D2A0CE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0B11-156F-429F-BA5D-546E5F350A0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9368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7318CA2-E7BD-CD6A-468C-56DA47FCE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0E0DE-B9A1-4F2F-B452-EEB56A0181BE}" type="datetimeFigureOut">
              <a:rPr lang="it-IT" smtClean="0"/>
              <a:t>20/07/23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46E88204-925C-86EA-9EAE-BEF246BF8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8144DAC-A632-A2DC-8C83-66951D764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0B11-156F-429F-BA5D-546E5F350A0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173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D1987C5-E799-BF06-74EB-F649DE8B7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65E985B-2CE5-11DE-C418-20350F9038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A0662A9-3FA3-0A58-10D4-C9D67894E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5391-0592-4898-94BF-D2A09BAEE296}" type="datetimeFigureOut">
              <a:rPr lang="it-IT" smtClean="0"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11DCD54-3A7F-9B42-B1A6-BBF83EAA4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7E54D0C-690F-3E97-E731-60076AECB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F01B7-51F5-42EF-85EB-E92934DB96D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4780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49898" y="273875"/>
            <a:ext cx="8098155" cy="5835271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FA0421D-BFFE-C750-6275-6A92E16325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6F64F89-9ABF-CA6C-3C42-4DF849331F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9CDF1E2-48E9-EC7D-95AB-EBD97287EB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13F1E7-1752-4E17-B7EF-545EBB8138D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68050889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F599AEE-C519-42BB-87D6-663D0BC54A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744" y="1119245"/>
            <a:ext cx="6748463" cy="2380968"/>
          </a:xfrm>
        </p:spPr>
        <p:txBody>
          <a:bodyPr anchor="b"/>
          <a:lstStyle>
            <a:lvl1pPr algn="ctr">
              <a:defRPr sz="4428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5BF489C-39E7-4BB5-BC29-ED0FDDBEC2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4744" y="3592032"/>
            <a:ext cx="6748463" cy="1651163"/>
          </a:xfrm>
        </p:spPr>
        <p:txBody>
          <a:bodyPr/>
          <a:lstStyle>
            <a:lvl1pPr marL="0" indent="0" algn="ctr">
              <a:buNone/>
              <a:defRPr sz="1771"/>
            </a:lvl1pPr>
            <a:lvl2pPr marL="337414" indent="0" algn="ctr">
              <a:buNone/>
              <a:defRPr sz="1476"/>
            </a:lvl2pPr>
            <a:lvl3pPr marL="674827" indent="0" algn="ctr">
              <a:buNone/>
              <a:defRPr sz="1328"/>
            </a:lvl3pPr>
            <a:lvl4pPr marL="1012241" indent="0" algn="ctr">
              <a:buNone/>
              <a:defRPr sz="1181"/>
            </a:lvl4pPr>
            <a:lvl5pPr marL="1349654" indent="0" algn="ctr">
              <a:buNone/>
              <a:defRPr sz="1181"/>
            </a:lvl5pPr>
            <a:lvl6pPr marL="1687068" indent="0" algn="ctr">
              <a:buNone/>
              <a:defRPr sz="1181"/>
            </a:lvl6pPr>
            <a:lvl7pPr marL="2024482" indent="0" algn="ctr">
              <a:buNone/>
              <a:defRPr sz="1181"/>
            </a:lvl7pPr>
            <a:lvl8pPr marL="2361895" indent="0" algn="ctr">
              <a:buNone/>
              <a:defRPr sz="1181"/>
            </a:lvl8pPr>
            <a:lvl9pPr marL="2699309" indent="0" algn="ctr">
              <a:buNone/>
              <a:defRPr sz="1181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F2A81D0-FD7B-47F0-90F6-E7323592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30FAB9D-B915-4562-806E-97276CA1E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B0299E8-5051-4A69-8660-340D0160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2494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099153-D194-4626-8D71-57BE49705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88608A2-6598-47C0-9229-BA7F05868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E46E401-C4CC-483F-A922-C6E26ECDA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E7318ED-727D-4709-A04F-0743E658A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7D83625-AC14-4A9E-A754-DD1D2CBAB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5283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45C212E-016F-42B7-89F9-DBAAF2B74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923" y="1704989"/>
            <a:ext cx="7760732" cy="2844813"/>
          </a:xfrm>
        </p:spPr>
        <p:txBody>
          <a:bodyPr anchor="b"/>
          <a:lstStyle>
            <a:lvl1pPr>
              <a:defRPr sz="4428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4B60E77-CDB0-4BCC-8EE2-6AA4A078F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3923" y="4576715"/>
            <a:ext cx="7760732" cy="1496020"/>
          </a:xfrm>
        </p:spPr>
        <p:txBody>
          <a:bodyPr/>
          <a:lstStyle>
            <a:lvl1pPr marL="0" indent="0">
              <a:buNone/>
              <a:defRPr sz="1771">
                <a:solidFill>
                  <a:schemeClr val="tx1">
                    <a:tint val="75000"/>
                  </a:schemeClr>
                </a:solidFill>
              </a:defRPr>
            </a:lvl1pPr>
            <a:lvl2pPr marL="337414" indent="0">
              <a:buNone/>
              <a:defRPr sz="1476">
                <a:solidFill>
                  <a:schemeClr val="tx1">
                    <a:tint val="75000"/>
                  </a:schemeClr>
                </a:solidFill>
              </a:defRPr>
            </a:lvl2pPr>
            <a:lvl3pPr marL="674827" indent="0">
              <a:buNone/>
              <a:defRPr sz="1328">
                <a:solidFill>
                  <a:schemeClr val="tx1">
                    <a:tint val="75000"/>
                  </a:schemeClr>
                </a:solidFill>
              </a:defRPr>
            </a:lvl3pPr>
            <a:lvl4pPr marL="1012241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4pPr>
            <a:lvl5pPr marL="1349654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5pPr>
            <a:lvl6pPr marL="1687068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6pPr>
            <a:lvl7pPr marL="2024482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7pPr>
            <a:lvl8pPr marL="236189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8pPr>
            <a:lvl9pPr marL="2699309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00B8F57-3445-4066-927E-1A083C8B4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5304C12-1B3F-4835-97BB-7CD382A85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F4A9C84-C4DF-4898-80C5-09C59B69B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5840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3D7DC01-1958-4701-A8F5-56B369EB3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749E420-3496-42BF-9658-E88276DFD9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8609" y="1820554"/>
            <a:ext cx="3824129" cy="433925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7769378-10E7-443B-A16A-1DC2BA9194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55212" y="1820554"/>
            <a:ext cx="3824129" cy="433925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DA3562D-33E6-46DE-82F9-9FC28B0AC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8A76819-5FF3-4DB9-9750-0677B50C7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806C3F6-713D-4F7C-ABBC-C5C7C05C1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3784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4FB57AB-CB5A-40B4-A211-4334EB754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81" y="364111"/>
            <a:ext cx="7760732" cy="1321881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10F6BEB-A834-40EE-B8EB-033F1A805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9782" y="1676493"/>
            <a:ext cx="3806554" cy="821623"/>
          </a:xfrm>
        </p:spPr>
        <p:txBody>
          <a:bodyPr anchor="b"/>
          <a:lstStyle>
            <a:lvl1pPr marL="0" indent="0">
              <a:buNone/>
              <a:defRPr sz="1771" b="1"/>
            </a:lvl1pPr>
            <a:lvl2pPr marL="337414" indent="0">
              <a:buNone/>
              <a:defRPr sz="1476" b="1"/>
            </a:lvl2pPr>
            <a:lvl3pPr marL="674827" indent="0">
              <a:buNone/>
              <a:defRPr sz="1328" b="1"/>
            </a:lvl3pPr>
            <a:lvl4pPr marL="1012241" indent="0">
              <a:buNone/>
              <a:defRPr sz="1181" b="1"/>
            </a:lvl4pPr>
            <a:lvl5pPr marL="1349654" indent="0">
              <a:buNone/>
              <a:defRPr sz="1181" b="1"/>
            </a:lvl5pPr>
            <a:lvl6pPr marL="1687068" indent="0">
              <a:buNone/>
              <a:defRPr sz="1181" b="1"/>
            </a:lvl6pPr>
            <a:lvl7pPr marL="2024482" indent="0">
              <a:buNone/>
              <a:defRPr sz="1181" b="1"/>
            </a:lvl7pPr>
            <a:lvl8pPr marL="2361895" indent="0">
              <a:buNone/>
              <a:defRPr sz="1181" b="1"/>
            </a:lvl8pPr>
            <a:lvl9pPr marL="2699309" indent="0">
              <a:buNone/>
              <a:defRPr sz="1181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4199CDD-3AC8-4477-B288-A2CD90392A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82" y="2498116"/>
            <a:ext cx="3806554" cy="367435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C2965E08-3314-4E97-98C6-17750E88A2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55212" y="1676493"/>
            <a:ext cx="3825301" cy="821623"/>
          </a:xfrm>
        </p:spPr>
        <p:txBody>
          <a:bodyPr anchor="b"/>
          <a:lstStyle>
            <a:lvl1pPr marL="0" indent="0">
              <a:buNone/>
              <a:defRPr sz="1771" b="1"/>
            </a:lvl1pPr>
            <a:lvl2pPr marL="337414" indent="0">
              <a:buNone/>
              <a:defRPr sz="1476" b="1"/>
            </a:lvl2pPr>
            <a:lvl3pPr marL="674827" indent="0">
              <a:buNone/>
              <a:defRPr sz="1328" b="1"/>
            </a:lvl3pPr>
            <a:lvl4pPr marL="1012241" indent="0">
              <a:buNone/>
              <a:defRPr sz="1181" b="1"/>
            </a:lvl4pPr>
            <a:lvl5pPr marL="1349654" indent="0">
              <a:buNone/>
              <a:defRPr sz="1181" b="1"/>
            </a:lvl5pPr>
            <a:lvl6pPr marL="1687068" indent="0">
              <a:buNone/>
              <a:defRPr sz="1181" b="1"/>
            </a:lvl6pPr>
            <a:lvl7pPr marL="2024482" indent="0">
              <a:buNone/>
              <a:defRPr sz="1181" b="1"/>
            </a:lvl7pPr>
            <a:lvl8pPr marL="2361895" indent="0">
              <a:buNone/>
              <a:defRPr sz="1181" b="1"/>
            </a:lvl8pPr>
            <a:lvl9pPr marL="2699309" indent="0">
              <a:buNone/>
              <a:defRPr sz="1181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F5099550-876D-4649-B82D-4FBB7E7C52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55212" y="2498116"/>
            <a:ext cx="3825301" cy="367435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8BF27FAE-F2E1-44A3-B591-C2057F6E1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1C37243A-6737-4B8C-8469-68527FDDA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DC05FDFC-4BF6-4743-AD30-983EBE5C3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94198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B5A99CD-9B8B-4338-BE13-35317037D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0BA7CD6-C630-431C-AF3E-B44CC6BB9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E20ABA05-A9FE-44BE-8B53-33D5C5165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07F12C2-97DF-4652-8A82-82EA3DFC4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7835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E9CB7AE-CDBA-44C9-88D8-72FB721AF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D8FE0A98-BA5B-45F2-8794-4B06163FE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24D5810-5DF2-4DC2-BCC0-07736D1B9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  <p:grpSp>
        <p:nvGrpSpPr>
          <p:cNvPr id="5" name="Gruppo 4">
            <a:extLst>
              <a:ext uri="{FF2B5EF4-FFF2-40B4-BE49-F238E27FC236}">
                <a16:creationId xmlns:a16="http://schemas.microsoft.com/office/drawing/2014/main" id="{2970F24F-F87E-46A1-AD7B-24B3F5BF3334}"/>
              </a:ext>
            </a:extLst>
          </p:cNvPr>
          <p:cNvGrpSpPr/>
          <p:nvPr userDrawn="1"/>
        </p:nvGrpSpPr>
        <p:grpSpPr>
          <a:xfrm>
            <a:off x="1" y="92111"/>
            <a:ext cx="8700255" cy="1318692"/>
            <a:chOff x="0" y="92367"/>
            <a:chExt cx="11788631" cy="1322365"/>
          </a:xfrm>
        </p:grpSpPr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4AF689F1-C2F3-4E2A-A7A5-880F5EB026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17227" y="215900"/>
              <a:ext cx="1871404" cy="10125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grpSp>
          <p:nvGrpSpPr>
            <p:cNvPr id="8" name="Gruppo 7">
              <a:extLst>
                <a:ext uri="{FF2B5EF4-FFF2-40B4-BE49-F238E27FC236}">
                  <a16:creationId xmlns:a16="http://schemas.microsoft.com/office/drawing/2014/main" id="{4CB0B50D-2F32-4B32-AD59-75D7075CD6F8}"/>
                </a:ext>
              </a:extLst>
            </p:cNvPr>
            <p:cNvGrpSpPr/>
            <p:nvPr/>
          </p:nvGrpSpPr>
          <p:grpSpPr>
            <a:xfrm>
              <a:off x="0" y="92367"/>
              <a:ext cx="9631680" cy="1322365"/>
              <a:chOff x="0" y="9235"/>
              <a:chExt cx="9631680" cy="1322365"/>
            </a:xfrm>
          </p:grpSpPr>
          <p:sp>
            <p:nvSpPr>
              <p:cNvPr id="10" name="Rettangolo 9">
                <a:extLst>
                  <a:ext uri="{FF2B5EF4-FFF2-40B4-BE49-F238E27FC236}">
                    <a16:creationId xmlns:a16="http://schemas.microsoft.com/office/drawing/2014/main" id="{74E5CBF6-18EF-446F-BCD0-B01F7074D274}"/>
                  </a:ext>
                </a:extLst>
              </p:cNvPr>
              <p:cNvSpPr/>
              <p:nvPr/>
            </p:nvSpPr>
            <p:spPr>
              <a:xfrm>
                <a:off x="5500344" y="203470"/>
                <a:ext cx="4131336" cy="1128129"/>
              </a:xfrm>
              <a:prstGeom prst="rect">
                <a:avLst/>
              </a:prstGeom>
              <a:solidFill>
                <a:srgbClr val="0238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sz="1771"/>
              </a:p>
            </p:txBody>
          </p:sp>
          <p:pic>
            <p:nvPicPr>
              <p:cNvPr id="11" name="Picture 1">
                <a:extLst>
                  <a:ext uri="{FF2B5EF4-FFF2-40B4-BE49-F238E27FC236}">
                    <a16:creationId xmlns:a16="http://schemas.microsoft.com/office/drawing/2014/main" id="{05122874-5FB5-4A46-9037-2B39268360A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7950"/>
              <a:stretch>
                <a:fillRect/>
              </a:stretch>
            </p:blipFill>
            <p:spPr bwMode="auto">
              <a:xfrm>
                <a:off x="0" y="9235"/>
                <a:ext cx="5588000" cy="1322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643094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CA28BB1-A408-4C3A-B597-AC0F3B71B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81" y="455930"/>
            <a:ext cx="2902073" cy="1595755"/>
          </a:xfrm>
        </p:spPr>
        <p:txBody>
          <a:bodyPr anchor="b"/>
          <a:lstStyle>
            <a:lvl1pPr>
              <a:defRPr sz="2362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FE65E93-9C7D-4C69-9479-37989F656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5301" y="984683"/>
            <a:ext cx="4555212" cy="4860087"/>
          </a:xfrm>
        </p:spPr>
        <p:txBody>
          <a:bodyPr/>
          <a:lstStyle>
            <a:lvl1pPr>
              <a:defRPr sz="2362"/>
            </a:lvl1pPr>
            <a:lvl2pPr>
              <a:defRPr sz="2066"/>
            </a:lvl2pPr>
            <a:lvl3pPr>
              <a:defRPr sz="1771"/>
            </a:lvl3pPr>
            <a:lvl4pPr>
              <a:defRPr sz="1476"/>
            </a:lvl4pPr>
            <a:lvl5pPr>
              <a:defRPr sz="1476"/>
            </a:lvl5pPr>
            <a:lvl6pPr>
              <a:defRPr sz="1476"/>
            </a:lvl6pPr>
            <a:lvl7pPr>
              <a:defRPr sz="1476"/>
            </a:lvl7pPr>
            <a:lvl8pPr>
              <a:defRPr sz="1476"/>
            </a:lvl8pPr>
            <a:lvl9pPr>
              <a:defRPr sz="1476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C6DC1743-2BBB-4DA3-8F9E-17E244C81B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9781" y="2051685"/>
            <a:ext cx="2902073" cy="3801000"/>
          </a:xfrm>
        </p:spPr>
        <p:txBody>
          <a:bodyPr/>
          <a:lstStyle>
            <a:lvl1pPr marL="0" indent="0">
              <a:buNone/>
              <a:defRPr sz="1181"/>
            </a:lvl1pPr>
            <a:lvl2pPr marL="337414" indent="0">
              <a:buNone/>
              <a:defRPr sz="1033"/>
            </a:lvl2pPr>
            <a:lvl3pPr marL="674827" indent="0">
              <a:buNone/>
              <a:defRPr sz="886"/>
            </a:lvl3pPr>
            <a:lvl4pPr marL="1012241" indent="0">
              <a:buNone/>
              <a:defRPr sz="738"/>
            </a:lvl4pPr>
            <a:lvl5pPr marL="1349654" indent="0">
              <a:buNone/>
              <a:defRPr sz="738"/>
            </a:lvl5pPr>
            <a:lvl6pPr marL="1687068" indent="0">
              <a:buNone/>
              <a:defRPr sz="738"/>
            </a:lvl6pPr>
            <a:lvl7pPr marL="2024482" indent="0">
              <a:buNone/>
              <a:defRPr sz="738"/>
            </a:lvl7pPr>
            <a:lvl8pPr marL="2361895" indent="0">
              <a:buNone/>
              <a:defRPr sz="738"/>
            </a:lvl8pPr>
            <a:lvl9pPr marL="2699309" indent="0">
              <a:buNone/>
              <a:defRPr sz="738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692B619-1808-45EE-8E31-E40B394F8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3B32988-05FB-4771-A31E-E794A5000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7A74BCB-65E4-4A0C-B2E0-F9CAE27CF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79374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463BB18-6C47-4D95-9DEF-EEE7EE54C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81" y="455930"/>
            <a:ext cx="2902073" cy="1595755"/>
          </a:xfrm>
        </p:spPr>
        <p:txBody>
          <a:bodyPr anchor="b"/>
          <a:lstStyle>
            <a:lvl1pPr>
              <a:defRPr sz="2362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3A6EFF2E-2BAA-4753-A8EF-EE2BD11B4D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25301" y="984683"/>
            <a:ext cx="4555212" cy="4860087"/>
          </a:xfrm>
        </p:spPr>
        <p:txBody>
          <a:bodyPr/>
          <a:lstStyle>
            <a:lvl1pPr marL="0" indent="0">
              <a:buNone/>
              <a:defRPr sz="2362"/>
            </a:lvl1pPr>
            <a:lvl2pPr marL="337414" indent="0">
              <a:buNone/>
              <a:defRPr sz="2066"/>
            </a:lvl2pPr>
            <a:lvl3pPr marL="674827" indent="0">
              <a:buNone/>
              <a:defRPr sz="1771"/>
            </a:lvl3pPr>
            <a:lvl4pPr marL="1012241" indent="0">
              <a:buNone/>
              <a:defRPr sz="1476"/>
            </a:lvl4pPr>
            <a:lvl5pPr marL="1349654" indent="0">
              <a:buNone/>
              <a:defRPr sz="1476"/>
            </a:lvl5pPr>
            <a:lvl6pPr marL="1687068" indent="0">
              <a:buNone/>
              <a:defRPr sz="1476"/>
            </a:lvl6pPr>
            <a:lvl7pPr marL="2024482" indent="0">
              <a:buNone/>
              <a:defRPr sz="1476"/>
            </a:lvl7pPr>
            <a:lvl8pPr marL="2361895" indent="0">
              <a:buNone/>
              <a:defRPr sz="1476"/>
            </a:lvl8pPr>
            <a:lvl9pPr marL="2699309" indent="0">
              <a:buNone/>
              <a:defRPr sz="1476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8EEE5C5-DD6E-4D5A-AE29-6E8C1D89C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9781" y="2051685"/>
            <a:ext cx="2902073" cy="3801000"/>
          </a:xfrm>
        </p:spPr>
        <p:txBody>
          <a:bodyPr/>
          <a:lstStyle>
            <a:lvl1pPr marL="0" indent="0">
              <a:buNone/>
              <a:defRPr sz="1181"/>
            </a:lvl1pPr>
            <a:lvl2pPr marL="337414" indent="0">
              <a:buNone/>
              <a:defRPr sz="1033"/>
            </a:lvl2pPr>
            <a:lvl3pPr marL="674827" indent="0">
              <a:buNone/>
              <a:defRPr sz="886"/>
            </a:lvl3pPr>
            <a:lvl4pPr marL="1012241" indent="0">
              <a:buNone/>
              <a:defRPr sz="738"/>
            </a:lvl4pPr>
            <a:lvl5pPr marL="1349654" indent="0">
              <a:buNone/>
              <a:defRPr sz="738"/>
            </a:lvl5pPr>
            <a:lvl6pPr marL="1687068" indent="0">
              <a:buNone/>
              <a:defRPr sz="738"/>
            </a:lvl6pPr>
            <a:lvl7pPr marL="2024482" indent="0">
              <a:buNone/>
              <a:defRPr sz="738"/>
            </a:lvl7pPr>
            <a:lvl8pPr marL="2361895" indent="0">
              <a:buNone/>
              <a:defRPr sz="738"/>
            </a:lvl8pPr>
            <a:lvl9pPr marL="2699309" indent="0">
              <a:buNone/>
              <a:defRPr sz="738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2E366E3-1F3F-40BA-882C-6212231FE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FD3ADB7-BC4D-479F-B38F-C1A9EDA49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87DA9B3-C677-4982-B8FC-2CD0AFE2D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8915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97B03B-52F6-40C0-AC3F-FCA434F55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1A970DD-C18E-4C1E-B341-7CA2C32DEB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2616117-E2FC-4F65-8652-81725227F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30578DA-DD16-4D02-A91A-735B48462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1A885B7-AEB7-4B72-ADD1-7CE973C12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2518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13812C4F-2CC7-408D-B5F9-F5077E89F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439158" y="364111"/>
            <a:ext cx="1940183" cy="5795694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A2880D7-8094-4E02-9505-BDB67C687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8609" y="364111"/>
            <a:ext cx="5708075" cy="5795694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2BA34EC-6CD8-4583-A756-64E20D710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567801D-8EAA-4F6E-A7B0-2144FE614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DA565AD-0B6A-49B6-87E8-1BABBFDD7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85245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CD273530-A256-4083-98FE-97CD3639BA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323" y="114541"/>
            <a:ext cx="1449301" cy="1013200"/>
          </a:xfrm>
          <a:prstGeom prst="rect">
            <a:avLst/>
          </a:prstGeom>
        </p:spPr>
      </p:pic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6158326F-9A10-433D-BE53-2EA2B940745E}"/>
              </a:ext>
            </a:extLst>
          </p:cNvPr>
          <p:cNvCxnSpPr/>
          <p:nvPr userDrawn="1"/>
        </p:nvCxnSpPr>
        <p:spPr>
          <a:xfrm>
            <a:off x="2519426" y="875386"/>
            <a:ext cx="5614721" cy="0"/>
          </a:xfrm>
          <a:prstGeom prst="line">
            <a:avLst/>
          </a:prstGeom>
          <a:ln w="19050">
            <a:solidFill>
              <a:srgbClr val="3692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9445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</p:sldLayoutIdLst>
  <p:txStyles>
    <p:titleStyle>
      <a:lvl1pPr algn="ctr" defTabSz="45085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085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defTabSz="45085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defTabSz="45085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defTabSz="45085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7200" algn="ctr" defTabSz="45085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085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085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085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38138" indent="-338138" algn="l" defTabSz="4508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35013" indent="-282575" algn="l" defTabSz="4508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30300" indent="-225425" algn="l" defTabSz="4508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582738" indent="-225425" algn="l" defTabSz="4508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35175" indent="-225425" algn="l" defTabSz="4508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487910" indent="-226174" algn="l" defTabSz="45234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0257" indent="-226174" algn="l" defTabSz="45234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2604" indent="-226174" algn="l" defTabSz="45234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44952" indent="-226174" algn="l" defTabSz="45234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2347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4694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57041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09390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1737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14085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66430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18777" algn="l" defTabSz="4523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C126B43A-3523-4988-A992-8D29F5631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609" y="364111"/>
            <a:ext cx="7760732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5CECA07-633D-4B00-BEF7-B81C2DECF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8609" y="1820554"/>
            <a:ext cx="7760732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7A871A0-EA66-4F12-8E70-43CDBD6DCD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18609" y="6338694"/>
            <a:ext cx="2024539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84D90-E39A-4E8A-AC71-B42291BDAB65}" type="datetimeFigureOut">
              <a:rPr lang="it-IT" smtClean="0"/>
              <a:pPr/>
              <a:t>20/07/23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F8AE101-2B26-4BD0-90C5-BFFEDA91BF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80571" y="6338694"/>
            <a:ext cx="3036808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6AF522B-1BC9-4B41-8618-2F26D8A278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54802" y="6338694"/>
            <a:ext cx="2024539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535CA-B437-4505-9BE1-D2065D0D568E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7014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</p:sldLayoutIdLst>
  <p:txStyles>
    <p:titleStyle>
      <a:lvl1pPr algn="l" defTabSz="674827" rtl="0" eaLnBrk="1" latinLnBrk="0" hangingPunct="1">
        <a:lnSpc>
          <a:spcPct val="90000"/>
        </a:lnSpc>
        <a:spcBef>
          <a:spcPct val="0"/>
        </a:spcBef>
        <a:buNone/>
        <a:defRPr sz="324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8707" indent="-168707" algn="l" defTabSz="674827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066" kern="1200">
          <a:solidFill>
            <a:schemeClr val="tx1"/>
          </a:solidFill>
          <a:latin typeface="+mn-lt"/>
          <a:ea typeface="+mn-ea"/>
          <a:cs typeface="+mn-cs"/>
        </a:defRPr>
      </a:lvl1pPr>
      <a:lvl2pPr marL="506120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771" kern="1200">
          <a:solidFill>
            <a:schemeClr val="tx1"/>
          </a:solidFill>
          <a:latin typeface="+mn-lt"/>
          <a:ea typeface="+mn-ea"/>
          <a:cs typeface="+mn-cs"/>
        </a:defRPr>
      </a:lvl2pPr>
      <a:lvl3pPr marL="843534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476" kern="1200">
          <a:solidFill>
            <a:schemeClr val="tx1"/>
          </a:solidFill>
          <a:latin typeface="+mn-lt"/>
          <a:ea typeface="+mn-ea"/>
          <a:cs typeface="+mn-cs"/>
        </a:defRPr>
      </a:lvl3pPr>
      <a:lvl4pPr marL="1180948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4pPr>
      <a:lvl5pPr marL="1518361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5pPr>
      <a:lvl6pPr marL="1855775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6pPr>
      <a:lvl7pPr marL="2193188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7pPr>
      <a:lvl8pPr marL="2530602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8pPr>
      <a:lvl9pPr marL="2868016" indent="-168707" algn="l" defTabSz="674827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1pPr>
      <a:lvl2pPr marL="337414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2pPr>
      <a:lvl3pPr marL="674827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3pPr>
      <a:lvl4pPr marL="1012241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4pPr>
      <a:lvl5pPr marL="1349654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5pPr>
      <a:lvl6pPr marL="1687068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6pPr>
      <a:lvl7pPr marL="2024482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7pPr>
      <a:lvl8pPr marL="2361895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8pPr>
      <a:lvl9pPr marL="2699309" algn="l" defTabSz="674827" rtl="0" eaLnBrk="1" latinLnBrk="0" hangingPunct="1">
        <a:defRPr sz="13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emf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emf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3">
            <a:extLst>
              <a:ext uri="{FF2B5EF4-FFF2-40B4-BE49-F238E27FC236}">
                <a16:creationId xmlns:a16="http://schemas.microsoft.com/office/drawing/2014/main" id="{9588A224-2498-3DFB-2AAB-F7B8530DBCC1}"/>
              </a:ext>
            </a:extLst>
          </p:cNvPr>
          <p:cNvSpPr txBox="1">
            <a:spLocks/>
          </p:cNvSpPr>
          <p:nvPr/>
        </p:nvSpPr>
        <p:spPr bwMode="auto">
          <a:xfrm>
            <a:off x="414338" y="3136900"/>
            <a:ext cx="8450262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2653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7225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1797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6369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defTabSz="914400"/>
            <a:r>
              <a:rPr lang="en-US" altLang="it-IT" sz="2800">
                <a:solidFill>
                  <a:srgbClr val="FFFFFF"/>
                </a:solidFill>
                <a:latin typeface="Raleway" pitchFamily="34" charset="0"/>
                <a:cs typeface="Tahoma" panose="020B0604030504040204" pitchFamily="34" charset="0"/>
              </a:rPr>
              <a:t>VI Edizione</a:t>
            </a:r>
            <a:endParaRPr lang="en-US" altLang="it-IT" sz="2800"/>
          </a:p>
          <a:p>
            <a:pPr algn="ctr" defTabSz="914400"/>
            <a:r>
              <a:rPr lang="en-US" altLang="it-IT" sz="2800" b="1">
                <a:solidFill>
                  <a:srgbClr val="FFFFFF"/>
                </a:solidFill>
                <a:latin typeface="Raleway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SCHOOL SANGUIS JOVIS</a:t>
            </a:r>
          </a:p>
        </p:txBody>
      </p:sp>
      <p:sp>
        <p:nvSpPr>
          <p:cNvPr id="7170" name="Text Box 2">
            <a:extLst>
              <a:ext uri="{FF2B5EF4-FFF2-40B4-BE49-F238E27FC236}">
                <a16:creationId xmlns:a16="http://schemas.microsoft.com/office/drawing/2014/main" id="{42E84F0C-D213-AC0F-11EC-7C17CFE868A7}"/>
              </a:ext>
            </a:extLst>
          </p:cNvPr>
          <p:cNvSpPr txBox="1">
            <a:spLocks/>
          </p:cNvSpPr>
          <p:nvPr/>
        </p:nvSpPr>
        <p:spPr bwMode="auto">
          <a:xfrm>
            <a:off x="2563813" y="4625975"/>
            <a:ext cx="41497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spcBef>
                <a:spcPts val="338"/>
              </a:spcBef>
            </a:pPr>
            <a:r>
              <a:rPr lang="it-IT" altLang="it-IT" sz="2800" b="1" dirty="0">
                <a:solidFill>
                  <a:schemeClr val="bg1"/>
                </a:solidFill>
                <a:latin typeface="Raleway" pitchFamily="34" charset="0"/>
                <a:ea typeface="MS Mincho" pitchFamily="49" charset="-128"/>
                <a:cs typeface="Times New Roman" panose="02020603050405020304" pitchFamily="18" charset="0"/>
              </a:rPr>
              <a:t>SANGIOVESE PHYGITAL:</a:t>
            </a:r>
          </a:p>
          <a:p>
            <a:pPr algn="ctr">
              <a:spcBef>
                <a:spcPts val="338"/>
              </a:spcBef>
            </a:pPr>
            <a:r>
              <a:rPr lang="it-IT" altLang="it-IT" sz="2200" b="1" dirty="0">
                <a:solidFill>
                  <a:schemeClr val="bg1"/>
                </a:solidFill>
                <a:latin typeface="Raleway" pitchFamily="34" charset="0"/>
                <a:ea typeface="MS Mincho" pitchFamily="49" charset="-128"/>
                <a:cs typeface="Times New Roman" panose="02020603050405020304" pitchFamily="18" charset="0"/>
              </a:rPr>
              <a:t>L’impatto della tecnologia dalla vigna al </a:t>
            </a:r>
            <a:r>
              <a:rPr lang="it-IT" altLang="it-IT" sz="2200" b="1" dirty="0" err="1">
                <a:solidFill>
                  <a:schemeClr val="bg1"/>
                </a:solidFill>
                <a:latin typeface="Raleway" pitchFamily="34" charset="0"/>
                <a:ea typeface="MS Mincho" pitchFamily="49" charset="-128"/>
                <a:cs typeface="Times New Roman" panose="02020603050405020304" pitchFamily="18" charset="0"/>
              </a:rPr>
              <a:t>Metaverso</a:t>
            </a:r>
            <a:endParaRPr lang="it-IT" altLang="it-IT" sz="2200" b="1" dirty="0">
              <a:solidFill>
                <a:srgbClr val="FFFFFF"/>
              </a:solidFill>
              <a:latin typeface="Raleway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1">
            <a:extLst>
              <a:ext uri="{FF2B5EF4-FFF2-40B4-BE49-F238E27FC236}">
                <a16:creationId xmlns:a16="http://schemas.microsoft.com/office/drawing/2014/main" id="{C092830F-489E-C9CB-4BD3-62A3C65AD6C5}"/>
              </a:ext>
            </a:extLst>
          </p:cNvPr>
          <p:cNvSpPr txBox="1">
            <a:spLocks/>
          </p:cNvSpPr>
          <p:nvPr/>
        </p:nvSpPr>
        <p:spPr bwMode="auto">
          <a:xfrm>
            <a:off x="581025" y="865188"/>
            <a:ext cx="802005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69" tIns="45237" rIns="90469" bIns="45237"/>
          <a:lstStyle>
            <a:lvl1pPr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it-IT" sz="2600" b="1" dirty="0">
                <a:solidFill>
                  <a:srgbClr val="C00000"/>
                </a:solidFill>
                <a:latin typeface="Georgia" panose="020405020504050203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it-IT" sz="2600" b="1" dirty="0">
                <a:solidFill>
                  <a:srgbClr val="C0000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l campo sperimentale dei vitigni miglioratori e dei nuovi portinnesti: primi risultati </a:t>
            </a:r>
            <a:endParaRPr lang="it-IT" altLang="it-IT" sz="2600" b="1" dirty="0">
              <a:solidFill>
                <a:srgbClr val="C00000"/>
              </a:solidFill>
            </a:endParaRPr>
          </a:p>
        </p:txBody>
      </p:sp>
      <p:sp>
        <p:nvSpPr>
          <p:cNvPr id="8195" name="CasellaDiTesto 4">
            <a:extLst>
              <a:ext uri="{FF2B5EF4-FFF2-40B4-BE49-F238E27FC236}">
                <a16:creationId xmlns:a16="http://schemas.microsoft.com/office/drawing/2014/main" id="{3C271B0B-53B1-6811-EF28-03114A569C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9487" y="2927350"/>
            <a:ext cx="44989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altLang="it-IT" dirty="0">
                <a:solidFill>
                  <a:srgbClr val="F04672"/>
                </a:solidFill>
                <a:latin typeface="Georgia" panose="02040502050405020303" pitchFamily="18" charset="0"/>
              </a:rPr>
              <a:t>Paolo Storchi, Sergio Puccioni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23572CC-9E20-1E65-DE8E-87C0BFA79D86}"/>
              </a:ext>
            </a:extLst>
          </p:cNvPr>
          <p:cNvSpPr txBox="1"/>
          <p:nvPr/>
        </p:nvSpPr>
        <p:spPr bwMode="auto">
          <a:xfrm>
            <a:off x="1762125" y="3734606"/>
            <a:ext cx="6200775" cy="456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1800" dirty="0">
                <a:solidFill>
                  <a:srgbClr val="002060"/>
                </a:solidFill>
                <a:latin typeface="Georgia" panose="02040502050405020303" pitchFamily="18" charset="0"/>
              </a:rPr>
              <a:t>CREA - Centro di ricerca Viticoltura ed Enologia, Arezzo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A835294-FF4F-1F92-5EC3-26FE09D65D72}"/>
              </a:ext>
            </a:extLst>
          </p:cNvPr>
          <p:cNvSpPr txBox="1"/>
          <p:nvPr/>
        </p:nvSpPr>
        <p:spPr bwMode="auto">
          <a:xfrm>
            <a:off x="2017917" y="1108622"/>
            <a:ext cx="4962115" cy="35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2800" b="1" dirty="0">
                <a:solidFill>
                  <a:srgbClr val="C00000"/>
                </a:solidFill>
                <a:latin typeface="Comic Sans MS" panose="030F0702030302020204" pitchFamily="66" charset="0"/>
              </a:rPr>
              <a:t>In passato ….</a:t>
            </a: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lang="it-IT" sz="28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2800" b="1" dirty="0">
                <a:solidFill>
                  <a:srgbClr val="C00000"/>
                </a:solidFill>
                <a:latin typeface="Comic Sans MS" panose="030F0702030302020204" pitchFamily="66" charset="0"/>
              </a:rPr>
              <a:t>I VITIGNI «VIAGGIANO» E SI SPOSTANO </a:t>
            </a: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2800" b="1" dirty="0">
                <a:solidFill>
                  <a:srgbClr val="C00000"/>
                </a:solidFill>
                <a:latin typeface="Comic Sans MS" panose="030F0702030302020204" pitchFamily="66" charset="0"/>
              </a:rPr>
              <a:t>AL SEGUITO DELL’UOMO</a:t>
            </a:r>
          </a:p>
        </p:txBody>
      </p:sp>
    </p:spTree>
    <p:extLst>
      <p:ext uri="{BB962C8B-B14F-4D97-AF65-F5344CB8AC3E}">
        <p14:creationId xmlns:p14="http://schemas.microsoft.com/office/powerpoint/2010/main" val="3041548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>
            <a:extLst>
              <a:ext uri="{FF2B5EF4-FFF2-40B4-BE49-F238E27FC236}">
                <a16:creationId xmlns:a16="http://schemas.microsoft.com/office/drawing/2014/main" id="{92420B28-0FFD-AED7-25C7-BD9027B26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8977" y="6537514"/>
            <a:ext cx="354606" cy="256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20000"/>
              </a:spcBef>
            </a:pPr>
            <a:r>
              <a:rPr lang="it-IT" altLang="it-IT" sz="1181"/>
              <a:t>43</a:t>
            </a:r>
          </a:p>
        </p:txBody>
      </p:sp>
      <p:pic>
        <p:nvPicPr>
          <p:cNvPr id="17411" name="Picture 8" descr="vite cammino">
            <a:extLst>
              <a:ext uri="{FF2B5EF4-FFF2-40B4-BE49-F238E27FC236}">
                <a16:creationId xmlns:a16="http://schemas.microsoft.com/office/drawing/2014/main" id="{B7DBC713-573C-8930-FEB5-C10B1EF462DE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" t="2866" r="1869" b="1433"/>
          <a:stretch>
            <a:fillRect/>
          </a:stretch>
        </p:blipFill>
        <p:spPr>
          <a:xfrm>
            <a:off x="246819" y="1152804"/>
            <a:ext cx="4889511" cy="3985029"/>
          </a:xfrm>
          <a:noFill/>
          <a:ln w="38100">
            <a:solidFill>
              <a:srgbClr val="CCCCFF"/>
            </a:solidFill>
            <a:miter lim="800000"/>
            <a:headEnd/>
            <a:tailEnd/>
          </a:ln>
        </p:spPr>
      </p:pic>
      <p:sp>
        <p:nvSpPr>
          <p:cNvPr id="17412" name="Rectangle 10">
            <a:extLst>
              <a:ext uri="{FF2B5EF4-FFF2-40B4-BE49-F238E27FC236}">
                <a16:creationId xmlns:a16="http://schemas.microsoft.com/office/drawing/2014/main" id="{2F76685F-793A-C11A-3A2C-93E299D5C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0641" y="2072907"/>
            <a:ext cx="3577310" cy="290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181"/>
              </a:spcAft>
            </a:pPr>
            <a:r>
              <a:rPr lang="it-IT" altLang="it-IT" sz="2165"/>
              <a:t>1: </a:t>
            </a:r>
            <a:r>
              <a:rPr lang="it-IT" altLang="it-IT" sz="2165">
                <a:solidFill>
                  <a:srgbClr val="FF0000"/>
                </a:solidFill>
              </a:rPr>
              <a:t>6000 a.C. Caucasia e Mesopotamia</a:t>
            </a:r>
          </a:p>
          <a:p>
            <a:pPr eaLnBrk="1" hangingPunct="1">
              <a:spcAft>
                <a:spcPts val="1181"/>
              </a:spcAft>
            </a:pPr>
            <a:r>
              <a:rPr lang="it-IT" altLang="it-IT" sz="2165"/>
              <a:t>2: </a:t>
            </a:r>
            <a:r>
              <a:rPr lang="it-IT" altLang="it-IT" sz="2165">
                <a:solidFill>
                  <a:srgbClr val="002060"/>
                </a:solidFill>
              </a:rPr>
              <a:t>3000 a.C. Egitto e Fenicia</a:t>
            </a:r>
          </a:p>
          <a:p>
            <a:pPr eaLnBrk="1" hangingPunct="1">
              <a:spcAft>
                <a:spcPts val="1181"/>
              </a:spcAft>
            </a:pPr>
            <a:r>
              <a:rPr lang="it-IT" altLang="it-IT" sz="2165"/>
              <a:t>3</a:t>
            </a:r>
            <a:r>
              <a:rPr lang="it-IT" altLang="it-IT" sz="2165">
                <a:solidFill>
                  <a:srgbClr val="006600"/>
                </a:solidFill>
              </a:rPr>
              <a:t>: 2000 a.C. Grecia</a:t>
            </a:r>
          </a:p>
          <a:p>
            <a:pPr eaLnBrk="1" hangingPunct="1">
              <a:spcAft>
                <a:spcPts val="1181"/>
              </a:spcAft>
            </a:pPr>
            <a:r>
              <a:rPr lang="it-IT" altLang="it-IT" sz="2165"/>
              <a:t>4: </a:t>
            </a:r>
            <a:r>
              <a:rPr lang="it-IT" altLang="it-IT" sz="2165">
                <a:solidFill>
                  <a:srgbClr val="FF0066"/>
                </a:solidFill>
              </a:rPr>
              <a:t>1000 a.C. Italia, Sicilia, Nord Africa</a:t>
            </a:r>
          </a:p>
          <a:p>
            <a:pPr algn="l" eaLnBrk="1" hangingPunct="1"/>
            <a:endParaRPr lang="it-IT" altLang="it-IT" sz="2165">
              <a:solidFill>
                <a:srgbClr val="006600"/>
              </a:solidFill>
            </a:endParaRPr>
          </a:p>
        </p:txBody>
      </p:sp>
      <p:sp>
        <p:nvSpPr>
          <p:cNvPr id="17413" name="Rectangle 11">
            <a:extLst>
              <a:ext uri="{FF2B5EF4-FFF2-40B4-BE49-F238E27FC236}">
                <a16:creationId xmlns:a16="http://schemas.microsoft.com/office/drawing/2014/main" id="{A206A516-44F5-9FFF-7056-D71D4AF7E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678" y="373294"/>
            <a:ext cx="8254369" cy="637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None/>
            </a:pPr>
            <a:r>
              <a:rPr lang="it-IT" altLang="it-IT" sz="2952"/>
              <a:t>LE ROTTE DELLA VITE IN EUROPA …</a:t>
            </a:r>
          </a:p>
        </p:txBody>
      </p:sp>
      <p:sp>
        <p:nvSpPr>
          <p:cNvPr id="17414" name="Rectangle 10">
            <a:extLst>
              <a:ext uri="{FF2B5EF4-FFF2-40B4-BE49-F238E27FC236}">
                <a16:creationId xmlns:a16="http://schemas.microsoft.com/office/drawing/2014/main" id="{E611F5A1-4685-0736-3EBB-E76213648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819" y="5403398"/>
            <a:ext cx="8468384" cy="1134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181"/>
              </a:spcAft>
            </a:pPr>
            <a:r>
              <a:rPr lang="it-IT" altLang="it-IT" sz="2165" dirty="0"/>
              <a:t>5: </a:t>
            </a:r>
            <a:r>
              <a:rPr lang="it-IT" altLang="it-IT" sz="2165" dirty="0">
                <a:solidFill>
                  <a:srgbClr val="0066CC"/>
                </a:solidFill>
              </a:rPr>
              <a:t>500 a.C. Spagna, Portogallo, sud Francia e probabilmente sud Russia</a:t>
            </a:r>
          </a:p>
          <a:p>
            <a:pPr eaLnBrk="1" hangingPunct="1">
              <a:spcAft>
                <a:spcPts val="1181"/>
              </a:spcAft>
            </a:pPr>
            <a:r>
              <a:rPr lang="it-IT" altLang="it-IT" sz="2165" dirty="0"/>
              <a:t>6: </a:t>
            </a:r>
            <a:r>
              <a:rPr lang="it-IT" altLang="it-IT" sz="2165" dirty="0">
                <a:solidFill>
                  <a:srgbClr val="6600CC"/>
                </a:solidFill>
              </a:rPr>
              <a:t>Nord Europa, Inghilterra</a:t>
            </a:r>
          </a:p>
        </p:txBody>
      </p:sp>
      <p:pic>
        <p:nvPicPr>
          <p:cNvPr id="2" name="Picture 8" descr="vite cammino">
            <a:extLst>
              <a:ext uri="{FF2B5EF4-FFF2-40B4-BE49-F238E27FC236}">
                <a16:creationId xmlns:a16="http://schemas.microsoft.com/office/drawing/2014/main" id="{083D495A-295A-6DC7-7DC4-5206D62AB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" t="2866" r="1869" b="1433"/>
          <a:stretch>
            <a:fillRect/>
          </a:stretch>
        </p:blipFill>
        <p:spPr>
          <a:xfrm>
            <a:off x="250825" y="1125538"/>
            <a:ext cx="4968875" cy="4049712"/>
          </a:xfrm>
          <a:noFill/>
          <a:ln w="38100">
            <a:solidFill>
              <a:srgbClr val="CCCCFF"/>
            </a:solidFill>
            <a:miter lim="800000"/>
            <a:headEnd/>
            <a:tailEnd/>
          </a:ln>
        </p:spPr>
      </p:pic>
      <p:pic>
        <p:nvPicPr>
          <p:cNvPr id="3" name="Picture 8" descr="vite cammino">
            <a:extLst>
              <a:ext uri="{FF2B5EF4-FFF2-40B4-BE49-F238E27FC236}">
                <a16:creationId xmlns:a16="http://schemas.microsoft.com/office/drawing/2014/main" id="{A8BDE034-ECFD-A248-2A3F-353A35452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" t="2866" r="1869" b="1433"/>
          <a:stretch>
            <a:fillRect/>
          </a:stretch>
        </p:blipFill>
        <p:spPr bwMode="auto">
          <a:xfrm>
            <a:off x="167455" y="1152804"/>
            <a:ext cx="4968875" cy="4049712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A835294-FF4F-1F92-5EC3-26FE09D65D72}"/>
              </a:ext>
            </a:extLst>
          </p:cNvPr>
          <p:cNvSpPr txBox="1"/>
          <p:nvPr/>
        </p:nvSpPr>
        <p:spPr bwMode="auto">
          <a:xfrm>
            <a:off x="1106130" y="1108622"/>
            <a:ext cx="7093974" cy="2863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2800" b="1" dirty="0">
                <a:latin typeface="Comic Sans MS" panose="030F0702030302020204" pitchFamily="66" charset="0"/>
              </a:rPr>
              <a:t>Oggi ….</a:t>
            </a: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lang="it-IT" sz="2800" b="1" dirty="0">
              <a:latin typeface="Comic Sans MS" panose="030F0702030302020204" pitchFamily="66" charset="0"/>
            </a:endParaRP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2800" b="1" dirty="0">
                <a:latin typeface="Comic Sans MS" panose="030F0702030302020204" pitchFamily="66" charset="0"/>
              </a:rPr>
              <a:t>- CAMBIAMENTI CLIMATICI</a:t>
            </a:r>
          </a:p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2800" b="1" dirty="0">
                <a:latin typeface="Comic Sans MS" panose="030F0702030302020204" pitchFamily="66" charset="0"/>
              </a:rPr>
              <a:t>- RICHIESTA DI «SOSTENIBILITA’»</a:t>
            </a:r>
          </a:p>
        </p:txBody>
      </p:sp>
    </p:spTree>
    <p:extLst>
      <p:ext uri="{BB962C8B-B14F-4D97-AF65-F5344CB8AC3E}">
        <p14:creationId xmlns:p14="http://schemas.microsoft.com/office/powerpoint/2010/main" val="2729396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asellaDiTesto 2">
            <a:extLst>
              <a:ext uri="{FF2B5EF4-FFF2-40B4-BE49-F238E27FC236}">
                <a16:creationId xmlns:a16="http://schemas.microsoft.com/office/drawing/2014/main" id="{E84A16D7-2AD1-294C-E91B-C4B518715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3" y="3194050"/>
            <a:ext cx="44910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>
                <a:solidFill>
                  <a:srgbClr val="4D4D4D"/>
                </a:solidFill>
                <a:latin typeface="Open Sans" panose="020B0606030504020204" pitchFamily="34" charset="0"/>
              </a:rPr>
              <a:t> </a:t>
            </a:r>
            <a:r>
              <a:rPr lang="en-US" altLang="en-US" sz="3600" i="1">
                <a:solidFill>
                  <a:srgbClr val="4D4D4D"/>
                </a:solidFill>
                <a:latin typeface="Open Sans" panose="020B0606030504020204" pitchFamily="34" charset="0"/>
              </a:rPr>
              <a:t>pilzwiderstandfähige</a:t>
            </a:r>
            <a:endParaRPr lang="en-US" altLang="en-US" sz="3600"/>
          </a:p>
        </p:txBody>
      </p:sp>
      <p:pic>
        <p:nvPicPr>
          <p:cNvPr id="9219" name="Immagine 3">
            <a:extLst>
              <a:ext uri="{FF2B5EF4-FFF2-40B4-BE49-F238E27FC236}">
                <a16:creationId xmlns:a16="http://schemas.microsoft.com/office/drawing/2014/main" id="{A5EAF06A-1ACB-EBC1-BFF5-43F30E2E5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1849438"/>
            <a:ext cx="2733675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Sottotitolo 2">
            <a:extLst>
              <a:ext uri="{FF2B5EF4-FFF2-40B4-BE49-F238E27FC236}">
                <a16:creationId xmlns:a16="http://schemas.microsoft.com/office/drawing/2014/main" id="{90B2BBCE-5ECF-0406-6F9F-C9A4C8523B01}"/>
              </a:ext>
            </a:extLst>
          </p:cNvPr>
          <p:cNvSpPr txBox="1">
            <a:spLocks/>
          </p:cNvSpPr>
          <p:nvPr/>
        </p:nvSpPr>
        <p:spPr bwMode="auto">
          <a:xfrm>
            <a:off x="320675" y="166688"/>
            <a:ext cx="82481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69" tIns="45237" rIns="90469" bIns="45237"/>
          <a:lstStyle>
            <a:lvl1pPr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altLang="it-IT" b="1" dirty="0">
                <a:solidFill>
                  <a:srgbClr val="8E1144"/>
                </a:solidFill>
                <a:latin typeface="Georgia" panose="02040502050405020303" pitchFamily="18" charset="0"/>
              </a:rPr>
              <a:t>Vitigni resistenti 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altLang="it-IT" dirty="0">
                <a:solidFill>
                  <a:srgbClr val="898989"/>
                </a:solidFill>
                <a:latin typeface="Georgia" panose="02040502050405020303" pitchFamily="18" charset="0"/>
              </a:rPr>
              <a:t>Resistenza ereditata da un genitore ibrido, tramite incrocio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Immagine 4">
            <a:extLst>
              <a:ext uri="{FF2B5EF4-FFF2-40B4-BE49-F238E27FC236}">
                <a16:creationId xmlns:a16="http://schemas.microsoft.com/office/drawing/2014/main" id="{3C67940E-DB7B-CC20-B73B-4FE01537F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648" y="3811588"/>
            <a:ext cx="3283302" cy="1071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5" name="Gruppo 6">
            <a:extLst>
              <a:ext uri="{FF2B5EF4-FFF2-40B4-BE49-F238E27FC236}">
                <a16:creationId xmlns:a16="http://schemas.microsoft.com/office/drawing/2014/main" id="{3C957F07-B1D6-C4C1-A294-2A80484EAB7E}"/>
              </a:ext>
            </a:extLst>
          </p:cNvPr>
          <p:cNvGrpSpPr>
            <a:grpSpLocks/>
          </p:cNvGrpSpPr>
          <p:nvPr/>
        </p:nvGrpSpPr>
        <p:grpSpPr bwMode="auto">
          <a:xfrm>
            <a:off x="5714648" y="1291884"/>
            <a:ext cx="3246790" cy="1407071"/>
            <a:chOff x="3956561" y="1423355"/>
            <a:chExt cx="5004692" cy="2239210"/>
          </a:xfrm>
        </p:grpSpPr>
        <p:pic>
          <p:nvPicPr>
            <p:cNvPr id="10248" name="Immagine 3">
              <a:extLst>
                <a:ext uri="{FF2B5EF4-FFF2-40B4-BE49-F238E27FC236}">
                  <a16:creationId xmlns:a16="http://schemas.microsoft.com/office/drawing/2014/main" id="{2F6D5C9E-4792-2B44-050C-A9D7D2170D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6561" y="2017273"/>
              <a:ext cx="5004692" cy="1645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E0B9870A-63EA-17FE-E1A7-338BCF75CD3D}"/>
                </a:ext>
              </a:extLst>
            </p:cNvPr>
            <p:cNvSpPr txBox="1"/>
            <p:nvPr/>
          </p:nvSpPr>
          <p:spPr bwMode="auto">
            <a:xfrm>
              <a:off x="3956561" y="1423355"/>
              <a:ext cx="2103398" cy="4842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0469" tIns="45237" rIns="90469" bIns="45237">
              <a:spAutoFit/>
            </a:bodyPr>
            <a:lstStyle/>
            <a:p>
              <a:pPr eaLnBrk="1" hangingPunct="1">
                <a:lnSpc>
                  <a:spcPct val="150000"/>
                </a:lnSpc>
                <a:spcBef>
                  <a:spcPct val="20000"/>
                </a:spcBef>
                <a:buFont typeface="Arial" panose="020B0604020202020204" pitchFamily="34" charset="0"/>
                <a:buNone/>
                <a:defRPr/>
              </a:pPr>
              <a:r>
                <a:rPr lang="it-IT" sz="1050" i="1" dirty="0">
                  <a:solidFill>
                    <a:srgbClr val="8E1144"/>
                  </a:solidFill>
                  <a:latin typeface="Georgia" panose="02040502050405020303" pitchFamily="18" charset="0"/>
                </a:rPr>
                <a:t>Cabernet Eidos</a:t>
              </a:r>
              <a:endParaRPr lang="en-US" sz="1050" i="1" dirty="0" err="1">
                <a:solidFill>
                  <a:srgbClr val="8E1144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7C9DC436-E487-4071-21AA-043E0337A9FC}"/>
              </a:ext>
            </a:extLst>
          </p:cNvPr>
          <p:cNvSpPr txBox="1"/>
          <p:nvPr/>
        </p:nvSpPr>
        <p:spPr bwMode="auto">
          <a:xfrm>
            <a:off x="5727369" y="3402166"/>
            <a:ext cx="1287463" cy="303213"/>
          </a:xfrm>
          <a:prstGeom prst="rect">
            <a:avLst/>
          </a:prstGeom>
          <a:noFill/>
          <a:ln>
            <a:noFill/>
          </a:ln>
        </p:spPr>
        <p:txBody>
          <a:bodyPr wrap="none" lIns="90469" tIns="45237" rIns="90469" bIns="45237">
            <a:spAutoFit/>
          </a:bodyPr>
          <a:lstStyle/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it-IT" sz="1050" i="1" dirty="0">
                <a:solidFill>
                  <a:srgbClr val="8E1144"/>
                </a:solidFill>
                <a:latin typeface="Georgia" panose="02040502050405020303" pitchFamily="18" charset="0"/>
              </a:rPr>
              <a:t>Sauvignon Rythos</a:t>
            </a:r>
            <a:endParaRPr lang="en-US" sz="1050" i="1" dirty="0" err="1">
              <a:solidFill>
                <a:srgbClr val="8E1144"/>
              </a:solidFill>
              <a:latin typeface="Georgia" panose="02040502050405020303" pitchFamily="18" charset="0"/>
            </a:endParaRPr>
          </a:p>
        </p:txBody>
      </p:sp>
      <p:sp>
        <p:nvSpPr>
          <p:cNvPr id="10247" name="Sottotitolo 2">
            <a:extLst>
              <a:ext uri="{FF2B5EF4-FFF2-40B4-BE49-F238E27FC236}">
                <a16:creationId xmlns:a16="http://schemas.microsoft.com/office/drawing/2014/main" id="{6DC80527-95ED-276D-B9E2-E2A5233AC405}"/>
              </a:ext>
            </a:extLst>
          </p:cNvPr>
          <p:cNvSpPr txBox="1">
            <a:spLocks/>
          </p:cNvSpPr>
          <p:nvPr/>
        </p:nvSpPr>
        <p:spPr bwMode="auto">
          <a:xfrm>
            <a:off x="309716" y="107049"/>
            <a:ext cx="8238971" cy="659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69" tIns="45237" rIns="90469" bIns="45237"/>
          <a:lstStyle>
            <a:lvl1pPr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altLang="it-IT" b="1" dirty="0">
                <a:solidFill>
                  <a:srgbClr val="8E1144"/>
                </a:solidFill>
                <a:latin typeface="Georgia" panose="02040502050405020303" pitchFamily="18" charset="0"/>
              </a:rPr>
              <a:t>Vitigni resistenti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FAEFB0B-5130-59FF-7A79-0C61B46B86E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269" t="25190" r="21193" b="10545"/>
          <a:stretch/>
        </p:blipFill>
        <p:spPr>
          <a:xfrm>
            <a:off x="95531" y="766916"/>
            <a:ext cx="5493037" cy="477800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66398CD1-3427-BCE5-997B-5E2CDA850B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31" t="17215" r="18077" b="15471"/>
          <a:stretch/>
        </p:blipFill>
        <p:spPr>
          <a:xfrm>
            <a:off x="208448" y="575187"/>
            <a:ext cx="8581053" cy="509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49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29773F9A-66E2-500D-098E-18498D46F2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8633" y="1310544"/>
            <a:ext cx="3228463" cy="1075886"/>
          </a:xfrm>
        </p:spPr>
        <p:txBody>
          <a:bodyPr/>
          <a:lstStyle/>
          <a:p>
            <a:r>
              <a:rPr lang="it-IT" sz="2400" b="1" dirty="0"/>
              <a:t>Produzione barbatelle </a:t>
            </a:r>
          </a:p>
          <a:p>
            <a:r>
              <a:rPr lang="it-IT" sz="2400" b="1" dirty="0"/>
              <a:t>varietà iscritte al RNVV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0182DD70-38FF-3EF6-86F4-365B44E1E8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99" t="11684" r="19587" b="7354"/>
          <a:stretch/>
        </p:blipFill>
        <p:spPr>
          <a:xfrm>
            <a:off x="4041059" y="127188"/>
            <a:ext cx="4306528" cy="6622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641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8B5059D-4EB6-5450-C185-C8793E9AE2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it-IT" dirty="0"/>
              <a:t>Il Progetto Banfi per la valutazione di nuovi vitigni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7DC4EB5-DDAB-7B36-A29E-63D12AA525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21859" b="21763"/>
          <a:stretch/>
        </p:blipFill>
        <p:spPr>
          <a:xfrm>
            <a:off x="3606806" y="4451172"/>
            <a:ext cx="2322045" cy="174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00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magine 1">
            <a:extLst>
              <a:ext uri="{FF2B5EF4-FFF2-40B4-BE49-F238E27FC236}">
                <a16:creationId xmlns:a16="http://schemas.microsoft.com/office/drawing/2014/main" id="{78A54CAC-EE27-7D83-8426-F26EBC3A0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622"/>
          <a:stretch>
            <a:fillRect/>
          </a:stretch>
        </p:blipFill>
        <p:spPr bwMode="auto">
          <a:xfrm>
            <a:off x="0" y="639763"/>
            <a:ext cx="4368800" cy="423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magine 2">
            <a:extLst>
              <a:ext uri="{FF2B5EF4-FFF2-40B4-BE49-F238E27FC236}">
                <a16:creationId xmlns:a16="http://schemas.microsoft.com/office/drawing/2014/main" id="{D786289F-78FC-A468-C705-E49D848C3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357"/>
          <a:stretch>
            <a:fillRect/>
          </a:stretch>
        </p:blipFill>
        <p:spPr bwMode="auto">
          <a:xfrm>
            <a:off x="4629150" y="639763"/>
            <a:ext cx="43688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magine 3">
            <a:extLst>
              <a:ext uri="{FF2B5EF4-FFF2-40B4-BE49-F238E27FC236}">
                <a16:creationId xmlns:a16="http://schemas.microsoft.com/office/drawing/2014/main" id="{F8ECE3B8-6EE8-4F62-155E-0B8B6A77B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65"/>
          <a:stretch>
            <a:fillRect/>
          </a:stretch>
        </p:blipFill>
        <p:spPr bwMode="auto">
          <a:xfrm>
            <a:off x="4629150" y="1027113"/>
            <a:ext cx="4368800" cy="414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34A542D0-B38E-20D1-D89B-DF97920AAC83}"/>
              </a:ext>
            </a:extLst>
          </p:cNvPr>
          <p:cNvSpPr/>
          <p:nvPr/>
        </p:nvSpPr>
        <p:spPr>
          <a:xfrm>
            <a:off x="0" y="1030288"/>
            <a:ext cx="4368800" cy="3200400"/>
          </a:xfrm>
          <a:prstGeom prst="rect">
            <a:avLst/>
          </a:prstGeom>
          <a:gradFill>
            <a:gsLst>
              <a:gs pos="100000">
                <a:schemeClr val="accent1">
                  <a:tint val="100000"/>
                  <a:shade val="100000"/>
                  <a:satMod val="130000"/>
                  <a:alpha val="1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9DE13784-1C54-AC2C-0855-B933D688D297}"/>
              </a:ext>
            </a:extLst>
          </p:cNvPr>
          <p:cNvSpPr/>
          <p:nvPr/>
        </p:nvSpPr>
        <p:spPr>
          <a:xfrm>
            <a:off x="0" y="1333500"/>
            <a:ext cx="4368800" cy="1287463"/>
          </a:xfrm>
          <a:prstGeom prst="rect">
            <a:avLst/>
          </a:prstGeom>
          <a:gradFill>
            <a:gsLst>
              <a:gs pos="100000">
                <a:schemeClr val="accent3">
                  <a:alpha val="30000"/>
                  <a:lumMod val="99000"/>
                  <a:lumOff val="1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BC769BD0-E650-5BE5-2CD0-40126E56A246}"/>
              </a:ext>
            </a:extLst>
          </p:cNvPr>
          <p:cNvSpPr/>
          <p:nvPr/>
        </p:nvSpPr>
        <p:spPr>
          <a:xfrm>
            <a:off x="0" y="4233863"/>
            <a:ext cx="4368800" cy="641350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02B65ED6-FC74-B3AC-649B-277325DEFA34}"/>
              </a:ext>
            </a:extLst>
          </p:cNvPr>
          <p:cNvSpPr/>
          <p:nvPr/>
        </p:nvSpPr>
        <p:spPr>
          <a:xfrm>
            <a:off x="4629150" y="1030288"/>
            <a:ext cx="4368800" cy="601662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B66A45E4-14A8-870F-B2E7-B600A4E35F36}"/>
              </a:ext>
            </a:extLst>
          </p:cNvPr>
          <p:cNvSpPr/>
          <p:nvPr/>
        </p:nvSpPr>
        <p:spPr>
          <a:xfrm>
            <a:off x="4629150" y="3240088"/>
            <a:ext cx="4368800" cy="327025"/>
          </a:xfrm>
          <a:prstGeom prst="rect">
            <a:avLst/>
          </a:prstGeom>
          <a:gradFill>
            <a:gsLst>
              <a:gs pos="100000">
                <a:schemeClr val="accent3">
                  <a:alpha val="30000"/>
                  <a:lumMod val="99000"/>
                  <a:lumOff val="1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41BFB19D-0F54-1F9A-27D1-8C2825232D9D}"/>
              </a:ext>
            </a:extLst>
          </p:cNvPr>
          <p:cNvSpPr/>
          <p:nvPr/>
        </p:nvSpPr>
        <p:spPr>
          <a:xfrm>
            <a:off x="4629150" y="1631950"/>
            <a:ext cx="4368800" cy="1608138"/>
          </a:xfrm>
          <a:prstGeom prst="rect">
            <a:avLst/>
          </a:prstGeom>
          <a:solidFill>
            <a:schemeClr val="accent2">
              <a:lumMod val="60000"/>
              <a:lumOff val="40000"/>
              <a:alpha val="2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CD0B4202-38A2-39EE-9B2C-85A3A309CB2D}"/>
              </a:ext>
            </a:extLst>
          </p:cNvPr>
          <p:cNvSpPr/>
          <p:nvPr/>
        </p:nvSpPr>
        <p:spPr>
          <a:xfrm>
            <a:off x="4629150" y="3567113"/>
            <a:ext cx="4368800" cy="328612"/>
          </a:xfrm>
          <a:prstGeom prst="rect">
            <a:avLst/>
          </a:prstGeom>
          <a:solidFill>
            <a:schemeClr val="accent2">
              <a:lumMod val="60000"/>
              <a:lumOff val="40000"/>
              <a:alpha val="2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1DA965A6-AF55-2024-2D9E-4BD9C86CFDC3}"/>
              </a:ext>
            </a:extLst>
          </p:cNvPr>
          <p:cNvSpPr/>
          <p:nvPr/>
        </p:nvSpPr>
        <p:spPr>
          <a:xfrm>
            <a:off x="4629150" y="3883025"/>
            <a:ext cx="4368800" cy="328613"/>
          </a:xfrm>
          <a:prstGeom prst="rect">
            <a:avLst/>
          </a:prstGeom>
          <a:solidFill>
            <a:srgbClr val="7030A0">
              <a:alpha val="2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67AC390A-431A-CF44-E90D-DD6C41E19BB0}"/>
              </a:ext>
            </a:extLst>
          </p:cNvPr>
          <p:cNvSpPr/>
          <p:nvPr/>
        </p:nvSpPr>
        <p:spPr>
          <a:xfrm>
            <a:off x="4629150" y="4222750"/>
            <a:ext cx="4368800" cy="952500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po 10">
            <a:extLst>
              <a:ext uri="{FF2B5EF4-FFF2-40B4-BE49-F238E27FC236}">
                <a16:creationId xmlns:a16="http://schemas.microsoft.com/office/drawing/2014/main" id="{C44F75CB-E757-49A7-4B0A-E445ADB077F9}"/>
              </a:ext>
            </a:extLst>
          </p:cNvPr>
          <p:cNvGrpSpPr>
            <a:grpSpLocks/>
          </p:cNvGrpSpPr>
          <p:nvPr/>
        </p:nvGrpSpPr>
        <p:grpSpPr bwMode="auto">
          <a:xfrm>
            <a:off x="188913" y="384175"/>
            <a:ext cx="5327650" cy="1123950"/>
            <a:chOff x="262021" y="1444752"/>
            <a:chExt cx="5328366" cy="1124712"/>
          </a:xfrm>
        </p:grpSpPr>
        <p:pic>
          <p:nvPicPr>
            <p:cNvPr id="14350" name="Immagine 1">
              <a:extLst>
                <a:ext uri="{FF2B5EF4-FFF2-40B4-BE49-F238E27FC236}">
                  <a16:creationId xmlns:a16="http://schemas.microsoft.com/office/drawing/2014/main" id="{1CFCD8A2-CA68-7083-5235-C31C13C30D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144" r="1353" b="42613"/>
            <a:stretch>
              <a:fillRect/>
            </a:stretch>
          </p:blipFill>
          <p:spPr bwMode="auto">
            <a:xfrm>
              <a:off x="262021" y="1444752"/>
              <a:ext cx="5328366" cy="1124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1" name="Immagine 2">
              <a:extLst>
                <a:ext uri="{FF2B5EF4-FFF2-40B4-BE49-F238E27FC236}">
                  <a16:creationId xmlns:a16="http://schemas.microsoft.com/office/drawing/2014/main" id="{A63B832F-4E6A-22F8-111D-1DE2339CB9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5883" y="1602841"/>
              <a:ext cx="402371" cy="597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uppo 5">
            <a:extLst>
              <a:ext uri="{FF2B5EF4-FFF2-40B4-BE49-F238E27FC236}">
                <a16:creationId xmlns:a16="http://schemas.microsoft.com/office/drawing/2014/main" id="{1CA94297-3FD1-F50F-4F07-746343271107}"/>
              </a:ext>
            </a:extLst>
          </p:cNvPr>
          <p:cNvGrpSpPr>
            <a:grpSpLocks/>
          </p:cNvGrpSpPr>
          <p:nvPr/>
        </p:nvGrpSpPr>
        <p:grpSpPr bwMode="auto">
          <a:xfrm>
            <a:off x="188913" y="1666875"/>
            <a:ext cx="5327650" cy="1123950"/>
            <a:chOff x="1871371" y="2358390"/>
            <a:chExt cx="5328366" cy="1124712"/>
          </a:xfrm>
        </p:grpSpPr>
        <p:pic>
          <p:nvPicPr>
            <p:cNvPr id="14348" name="Immagine 3">
              <a:extLst>
                <a:ext uri="{FF2B5EF4-FFF2-40B4-BE49-F238E27FC236}">
                  <a16:creationId xmlns:a16="http://schemas.microsoft.com/office/drawing/2014/main" id="{7ADB3452-AFB1-15E5-9259-78BC524442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21" b="45872"/>
            <a:stretch>
              <a:fillRect/>
            </a:stretch>
          </p:blipFill>
          <p:spPr bwMode="auto">
            <a:xfrm>
              <a:off x="1871371" y="2358390"/>
              <a:ext cx="5328366" cy="1124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9" name="Immagine 4">
              <a:extLst>
                <a:ext uri="{FF2B5EF4-FFF2-40B4-BE49-F238E27FC236}">
                  <a16:creationId xmlns:a16="http://schemas.microsoft.com/office/drawing/2014/main" id="{BFBC22E8-3FB6-5047-A96E-D23F97309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74871">
              <a:off x="4094329" y="2889077"/>
              <a:ext cx="542591" cy="530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Immagine 11">
            <a:extLst>
              <a:ext uri="{FF2B5EF4-FFF2-40B4-BE49-F238E27FC236}">
                <a16:creationId xmlns:a16="http://schemas.microsoft.com/office/drawing/2014/main" id="{EE5F6EFF-25B3-29A1-DEC9-2F67C826A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3195638"/>
            <a:ext cx="4371975" cy="261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7583BFE7-1DF7-F471-708C-D2C83B19D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3294063"/>
            <a:ext cx="4548187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7E9536C3-7C90-7755-209F-582EBFA9E9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0350" y="1089025"/>
            <a:ext cx="2592644" cy="83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>
            <a:spAutoFit/>
          </a:bodyPr>
          <a:lstStyle/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altLang="it-IT" dirty="0">
                <a:solidFill>
                  <a:srgbClr val="898989"/>
                </a:solidFill>
                <a:latin typeface="Georgia" panose="02040502050405020303" pitchFamily="18" charset="0"/>
              </a:rPr>
              <a:t>due vigneti in ambienti diversi</a:t>
            </a:r>
            <a:endParaRPr lang="en-US" altLang="it-IT" dirty="0">
              <a:solidFill>
                <a:srgbClr val="898989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A395E36A-AF74-6C3B-959C-EE2A515BF8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0350" y="2249488"/>
            <a:ext cx="2229740" cy="5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69" tIns="45237" rIns="90469" bIns="45237">
            <a:spAutoFit/>
          </a:bodyPr>
          <a:lstStyle/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altLang="it-IT" dirty="0">
                <a:solidFill>
                  <a:srgbClr val="898989"/>
                </a:solidFill>
                <a:latin typeface="Georgia" panose="02040502050405020303" pitchFamily="18" charset="0"/>
              </a:rPr>
              <a:t>due microclimi</a:t>
            </a:r>
            <a:endParaRPr lang="en-US" altLang="it-IT" dirty="0">
              <a:solidFill>
                <a:srgbClr val="898989"/>
              </a:solidFill>
              <a:latin typeface="Georgia" panose="02040502050405020303" pitchFamily="18" charset="0"/>
            </a:endParaRPr>
          </a:p>
        </p:txBody>
      </p:sp>
      <p:cxnSp>
        <p:nvCxnSpPr>
          <p:cNvPr id="17" name="Connettore 2 16">
            <a:extLst>
              <a:ext uri="{FF2B5EF4-FFF2-40B4-BE49-F238E27FC236}">
                <a16:creationId xmlns:a16="http://schemas.microsoft.com/office/drawing/2014/main" id="{3118C1D8-817F-B33D-7B1C-F5B3171D5538}"/>
              </a:ext>
            </a:extLst>
          </p:cNvPr>
          <p:cNvCxnSpPr/>
          <p:nvPr/>
        </p:nvCxnSpPr>
        <p:spPr>
          <a:xfrm flipH="1">
            <a:off x="5734050" y="1666875"/>
            <a:ext cx="739775" cy="66516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9D5C2012-D190-3E24-9CAF-0F3CA26BECDE}"/>
              </a:ext>
            </a:extLst>
          </p:cNvPr>
          <p:cNvCxnSpPr>
            <a:cxnSpLocks/>
          </p:cNvCxnSpPr>
          <p:nvPr/>
        </p:nvCxnSpPr>
        <p:spPr>
          <a:xfrm flipH="1" flipV="1">
            <a:off x="5684838" y="803275"/>
            <a:ext cx="808037" cy="4762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Connettore 2 21">
            <a:extLst>
              <a:ext uri="{FF2B5EF4-FFF2-40B4-BE49-F238E27FC236}">
                <a16:creationId xmlns:a16="http://schemas.microsoft.com/office/drawing/2014/main" id="{1A19A896-2C69-C437-4310-EE8AAFB73551}"/>
              </a:ext>
            </a:extLst>
          </p:cNvPr>
          <p:cNvCxnSpPr>
            <a:cxnSpLocks/>
          </p:cNvCxnSpPr>
          <p:nvPr/>
        </p:nvCxnSpPr>
        <p:spPr>
          <a:xfrm flipH="1">
            <a:off x="4543425" y="2828925"/>
            <a:ext cx="2389188" cy="4889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Connettore 2 22">
            <a:extLst>
              <a:ext uri="{FF2B5EF4-FFF2-40B4-BE49-F238E27FC236}">
                <a16:creationId xmlns:a16="http://schemas.microsoft.com/office/drawing/2014/main" id="{59A391CF-AF32-0BF6-1928-3C450E13843C}"/>
              </a:ext>
            </a:extLst>
          </p:cNvPr>
          <p:cNvCxnSpPr>
            <a:cxnSpLocks/>
          </p:cNvCxnSpPr>
          <p:nvPr/>
        </p:nvCxnSpPr>
        <p:spPr>
          <a:xfrm>
            <a:off x="7058025" y="2828925"/>
            <a:ext cx="0" cy="4651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A02C6E7E-13C9-BA80-3E0D-F9BCDD748DF7}"/>
              </a:ext>
            </a:extLst>
          </p:cNvPr>
          <p:cNvSpPr txBox="1"/>
          <p:nvPr/>
        </p:nvSpPr>
        <p:spPr bwMode="auto">
          <a:xfrm>
            <a:off x="457200" y="532422"/>
            <a:ext cx="8111613" cy="48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3200" dirty="0">
                <a:solidFill>
                  <a:srgbClr val="0070C0"/>
                </a:solidFill>
                <a:latin typeface="Georgia" panose="02040502050405020303" pitchFamily="18" charset="0"/>
              </a:rPr>
              <a:t>Sensibilità a peronospora</a:t>
            </a:r>
          </a:p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lang="it-IT" sz="3200" dirty="0">
              <a:solidFill>
                <a:srgbClr val="898989"/>
              </a:solidFill>
              <a:latin typeface="Georgia" panose="02040502050405020303" pitchFamily="18" charset="0"/>
            </a:endParaRPr>
          </a:p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3200" dirty="0">
                <a:solidFill>
                  <a:srgbClr val="898989"/>
                </a:solidFill>
                <a:latin typeface="Georgia" panose="02040502050405020303" pitchFamily="18" charset="0"/>
              </a:rPr>
              <a:t>Stato sanitario 2023</a:t>
            </a:r>
          </a:p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lang="it-IT" sz="3200" dirty="0">
              <a:solidFill>
                <a:srgbClr val="898989"/>
              </a:solidFill>
              <a:latin typeface="Georgia" panose="02040502050405020303" pitchFamily="18" charset="0"/>
            </a:endParaRPr>
          </a:p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3200" dirty="0">
                <a:solidFill>
                  <a:srgbClr val="898989"/>
                </a:solidFill>
                <a:latin typeface="Georgia" panose="02040502050405020303" pitchFamily="18" charset="0"/>
              </a:rPr>
              <a:t>(es. vigneto Marchigiana, gestione BIO</a:t>
            </a:r>
            <a:r>
              <a:rPr lang="it-IT" sz="3200">
                <a:solidFill>
                  <a:srgbClr val="898989"/>
                </a:solidFill>
                <a:latin typeface="Georgia" panose="02040502050405020303" pitchFamily="18" charset="0"/>
              </a:rPr>
              <a:t>, </a:t>
            </a:r>
          </a:p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3000">
                <a:solidFill>
                  <a:srgbClr val="898989"/>
                </a:solidFill>
                <a:latin typeface="Georgia" panose="02040502050405020303" pitchFamily="18" charset="0"/>
              </a:rPr>
              <a:t>9 </a:t>
            </a:r>
            <a:r>
              <a:rPr lang="it-IT" sz="3000" dirty="0">
                <a:solidFill>
                  <a:srgbClr val="898989"/>
                </a:solidFill>
                <a:latin typeface="Georgia" panose="02040502050405020303" pitchFamily="18" charset="0"/>
              </a:rPr>
              <a:t>trattamenti al 30 giugno (4 per i resistenti)</a:t>
            </a:r>
          </a:p>
        </p:txBody>
      </p:sp>
    </p:spTree>
    <p:extLst>
      <p:ext uri="{BB962C8B-B14F-4D97-AF65-F5344CB8AC3E}">
        <p14:creationId xmlns:p14="http://schemas.microsoft.com/office/powerpoint/2010/main" val="2716450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sellaDiTesto 9">
            <a:extLst>
              <a:ext uri="{FF2B5EF4-FFF2-40B4-BE49-F238E27FC236}">
                <a16:creationId xmlns:a16="http://schemas.microsoft.com/office/drawing/2014/main" id="{BFF04C62-61DF-5283-1EF5-D29DB21BAF94}"/>
              </a:ext>
            </a:extLst>
          </p:cNvPr>
          <p:cNvSpPr txBox="1"/>
          <p:nvPr/>
        </p:nvSpPr>
        <p:spPr bwMode="auto">
          <a:xfrm>
            <a:off x="3524409" y="1728059"/>
            <a:ext cx="1990740" cy="175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1200" b="1" dirty="0">
                <a:solidFill>
                  <a:srgbClr val="898989"/>
                </a:solidFill>
                <a:latin typeface="Georgia" panose="02040502050405020303" pitchFamily="18" charset="0"/>
              </a:rPr>
              <a:t>Marchigiana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1200" dirty="0">
                <a:solidFill>
                  <a:srgbClr val="898989"/>
                </a:solidFill>
                <a:latin typeface="Georgia" panose="02040502050405020303" pitchFamily="18" charset="0"/>
              </a:rPr>
              <a:t>Incidenza (ID%) e severità di attacco (GA%) di Peronospora nelle varietà a bacca bianca in riferimento al Vermentino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0B393F27-F5FF-5812-2FAD-3C03EC73C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25" y="291984"/>
            <a:ext cx="3159778" cy="252000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F15FEB88-F9B0-35C6-3405-8B271B9FB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25" y="2982435"/>
            <a:ext cx="3188802" cy="25200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A601B956-A6D6-24C6-F8F6-9743CC80F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1049" y="291984"/>
            <a:ext cx="3159778" cy="252000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2BE22971-C0E5-0823-06EC-EB9EDE43C1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3631" y="2982435"/>
            <a:ext cx="3200852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165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283A2152-F5FF-DB65-EBD8-B211125AC3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5297" y="109104"/>
            <a:ext cx="3133708" cy="25200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79CD5284-0FC9-8053-04A0-59B7E217A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8677" y="2949847"/>
            <a:ext cx="3173333" cy="2520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489CE915-45C1-7F2B-9CE4-258FF677A05A}"/>
              </a:ext>
            </a:extLst>
          </p:cNvPr>
          <p:cNvSpPr txBox="1"/>
          <p:nvPr/>
        </p:nvSpPr>
        <p:spPr bwMode="auto">
          <a:xfrm>
            <a:off x="3524409" y="1728059"/>
            <a:ext cx="1990740" cy="175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1200" b="1" dirty="0">
                <a:solidFill>
                  <a:srgbClr val="898989"/>
                </a:solidFill>
                <a:latin typeface="Georgia" panose="02040502050405020303" pitchFamily="18" charset="0"/>
              </a:rPr>
              <a:t>Marchigiana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1200" dirty="0">
                <a:solidFill>
                  <a:srgbClr val="898989"/>
                </a:solidFill>
                <a:latin typeface="Georgia" panose="02040502050405020303" pitchFamily="18" charset="0"/>
              </a:rPr>
              <a:t>Incidenza (ID%) e severità di attacco (GA%) di Peronospora nelle varietà a bacca nera in riferimento al Sangiovese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52CF92D6-2857-5CA4-420C-E4A7E71556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276" y="109104"/>
            <a:ext cx="3119605" cy="25200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F64B1964-D4F1-E290-AF4C-D41859ED57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124" y="2907472"/>
            <a:ext cx="3147907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772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22CD9F28-296C-23E4-807E-8F5C4A5EEC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936401"/>
              </p:ext>
            </p:extLst>
          </p:nvPr>
        </p:nvGraphicFramePr>
        <p:xfrm>
          <a:off x="3039292" y="348343"/>
          <a:ext cx="5425296" cy="50979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64804">
                  <a:extLst>
                    <a:ext uri="{9D8B030D-6E8A-4147-A177-3AD203B41FA5}">
                      <a16:colId xmlns:a16="http://schemas.microsoft.com/office/drawing/2014/main" val="890416497"/>
                    </a:ext>
                  </a:extLst>
                </a:gridCol>
                <a:gridCol w="940123">
                  <a:extLst>
                    <a:ext uri="{9D8B030D-6E8A-4147-A177-3AD203B41FA5}">
                      <a16:colId xmlns:a16="http://schemas.microsoft.com/office/drawing/2014/main" val="2421159513"/>
                    </a:ext>
                  </a:extLst>
                </a:gridCol>
                <a:gridCol w="940123">
                  <a:extLst>
                    <a:ext uri="{9D8B030D-6E8A-4147-A177-3AD203B41FA5}">
                      <a16:colId xmlns:a16="http://schemas.microsoft.com/office/drawing/2014/main" val="874012706"/>
                    </a:ext>
                  </a:extLst>
                </a:gridCol>
                <a:gridCol w="940123">
                  <a:extLst>
                    <a:ext uri="{9D8B030D-6E8A-4147-A177-3AD203B41FA5}">
                      <a16:colId xmlns:a16="http://schemas.microsoft.com/office/drawing/2014/main" val="871132861"/>
                    </a:ext>
                  </a:extLst>
                </a:gridCol>
                <a:gridCol w="940123">
                  <a:extLst>
                    <a:ext uri="{9D8B030D-6E8A-4147-A177-3AD203B41FA5}">
                      <a16:colId xmlns:a16="http://schemas.microsoft.com/office/drawing/2014/main" val="4124492568"/>
                    </a:ext>
                  </a:extLst>
                </a:gridCol>
              </a:tblGrid>
              <a:tr h="60949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vitigno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BBCH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Stima gemme danneggiate (%)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293717"/>
                  </a:ext>
                </a:extLst>
              </a:tr>
              <a:tr h="28360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minimo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media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massimo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4258516785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Caberbet Eidos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9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13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17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2019735273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Merlot Khorus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78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81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85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202010573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Sauvignon Rythos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15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16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20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4011427976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IASMA Eco 1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11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2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3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1947154369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IASMA Eco 2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0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3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4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1174543349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Arinarnoa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5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0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1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2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1690529325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Marselan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11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6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13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17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656272421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Morellone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13/15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96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97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99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2209399757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 err="1">
                          <a:effectLst/>
                        </a:rPr>
                        <a:t>Ssangiovese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5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8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15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378692472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Merlese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12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17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20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23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349177242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Lagrein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12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0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4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7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2653863237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Saperavi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11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4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8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14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230684273"/>
                  </a:ext>
                </a:extLst>
              </a:tr>
              <a:tr h="2836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Alexandrouli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9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2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>
                          <a:effectLst/>
                        </a:rPr>
                        <a:t>8</a:t>
                      </a:r>
                      <a:endParaRPr lang="it-IT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11</a:t>
                      </a:r>
                      <a:endParaRPr lang="it-IT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3239817984"/>
                  </a:ext>
                </a:extLst>
              </a:tr>
              <a:tr h="2590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</a:rPr>
                        <a:t>Palava</a:t>
                      </a:r>
                      <a:endParaRPr lang="it-I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</a:rPr>
                        <a:t>12</a:t>
                      </a:r>
                      <a:endParaRPr lang="it-I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>
                          <a:effectLst/>
                        </a:rPr>
                        <a:t>21</a:t>
                      </a:r>
                      <a:endParaRPr lang="it-I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>
                          <a:effectLst/>
                        </a:rPr>
                        <a:t>21</a:t>
                      </a:r>
                      <a:endParaRPr lang="it-I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</a:rPr>
                        <a:t>22</a:t>
                      </a:r>
                      <a:endParaRPr lang="it-I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3487626460"/>
                  </a:ext>
                </a:extLst>
              </a:tr>
              <a:tr h="2590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>
                          <a:effectLst/>
                        </a:rPr>
                        <a:t>Vermentino</a:t>
                      </a:r>
                      <a:endParaRPr lang="it-I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</a:rPr>
                        <a:t>9</a:t>
                      </a:r>
                      <a:endParaRPr lang="it-I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</a:rPr>
                        <a:t>0</a:t>
                      </a:r>
                      <a:endParaRPr lang="it-I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</a:rPr>
                        <a:t>2</a:t>
                      </a:r>
                      <a:endParaRPr lang="it-I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</a:rPr>
                        <a:t>3</a:t>
                      </a:r>
                      <a:endParaRPr lang="it-I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1" marR="5291" marT="5291" marB="6614" anchor="ctr"/>
                </a:tc>
                <a:extLst>
                  <a:ext uri="{0D108BD9-81ED-4DB2-BD59-A6C34878D82A}">
                    <a16:rowId xmlns:a16="http://schemas.microsoft.com/office/drawing/2014/main" val="4162191530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8E041377-8364-0D26-0C42-60D175624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99" y="1517728"/>
            <a:ext cx="3166997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DANNI GELATA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7-8 APRILE 2021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altLang="it-IT" sz="18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vigneto "La Marchigiana"</a:t>
            </a:r>
            <a:endParaRPr kumimoji="0" lang="it-IT" altLang="it-IT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10624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5A6CC2A7-5DF8-E7EE-1A83-020069174CBB}"/>
              </a:ext>
            </a:extLst>
          </p:cNvPr>
          <p:cNvSpPr txBox="1"/>
          <p:nvPr/>
        </p:nvSpPr>
        <p:spPr bwMode="auto">
          <a:xfrm>
            <a:off x="2330245" y="1651819"/>
            <a:ext cx="5088194" cy="740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l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3200" dirty="0">
                <a:solidFill>
                  <a:srgbClr val="898989"/>
                </a:solidFill>
                <a:latin typeface="Georgia" panose="02040502050405020303" pitchFamily="18" charset="0"/>
              </a:rPr>
              <a:t>Aspetti qualitativi dell’uva</a:t>
            </a:r>
          </a:p>
        </p:txBody>
      </p:sp>
    </p:spTree>
    <p:extLst>
      <p:ext uri="{BB962C8B-B14F-4D97-AF65-F5344CB8AC3E}">
        <p14:creationId xmlns:p14="http://schemas.microsoft.com/office/powerpoint/2010/main" val="1073238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CA5090D9-9DCB-4DB0-81F9-A05077958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20" y="126418"/>
            <a:ext cx="4308548" cy="344888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833EC058-5EF8-CB5D-04CE-DEFC8EF42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068" y="1609540"/>
            <a:ext cx="4334133" cy="344888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0200DA89-C57D-9693-AAD1-B49BFBF83D32}"/>
              </a:ext>
            </a:extLst>
          </p:cNvPr>
          <p:cNvSpPr txBox="1"/>
          <p:nvPr/>
        </p:nvSpPr>
        <p:spPr bwMode="auto">
          <a:xfrm>
            <a:off x="369728" y="3333982"/>
            <a:ext cx="4129247" cy="231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1600" b="1" dirty="0">
                <a:solidFill>
                  <a:srgbClr val="898989"/>
                </a:solidFill>
                <a:latin typeface="Georgia" panose="02040502050405020303" pitchFamily="18" charset="0"/>
              </a:rPr>
              <a:t>Marchigiana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1600" dirty="0">
                <a:solidFill>
                  <a:srgbClr val="898989"/>
                </a:solidFill>
                <a:latin typeface="Georgia" panose="02040502050405020303" pitchFamily="18" charset="0"/>
              </a:rPr>
              <a:t>Grafici a dispersione dei parametri di maturità delle uve. Gli assi rappresentano i valori medi dei vitigni di riferimento (Sangiovese per i rossi, Vermentino per i bianchi)</a:t>
            </a:r>
          </a:p>
        </p:txBody>
      </p:sp>
    </p:spTree>
    <p:extLst>
      <p:ext uri="{BB962C8B-B14F-4D97-AF65-F5344CB8AC3E}">
        <p14:creationId xmlns:p14="http://schemas.microsoft.com/office/powerpoint/2010/main" val="24896670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asellaDiTesto 3">
            <a:extLst>
              <a:ext uri="{FF2B5EF4-FFF2-40B4-BE49-F238E27FC236}">
                <a16:creationId xmlns:a16="http://schemas.microsoft.com/office/drawing/2014/main" id="{43FAF55A-C8AB-A152-7274-D304E1E62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813" y="2182813"/>
            <a:ext cx="185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it-IT" altLang="it-IT" sz="1800"/>
          </a:p>
        </p:txBody>
      </p:sp>
      <p:sp>
        <p:nvSpPr>
          <p:cNvPr id="16387" name="CasellaDiTesto 4">
            <a:extLst>
              <a:ext uri="{FF2B5EF4-FFF2-40B4-BE49-F238E27FC236}">
                <a16:creationId xmlns:a16="http://schemas.microsoft.com/office/drawing/2014/main" id="{74D34F32-0ECC-9405-2BC6-60314F5DD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629" y="277225"/>
            <a:ext cx="70198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it-IT" altLang="en-US" sz="3600" dirty="0">
                <a:solidFill>
                  <a:srgbClr val="8E1144"/>
                </a:solidFill>
              </a:rPr>
              <a:t>Sauvignon Rythos </a:t>
            </a:r>
            <a:r>
              <a:rPr lang="it-IT" altLang="en-US" sz="2000" dirty="0">
                <a:solidFill>
                  <a:srgbClr val="8E1144"/>
                </a:solidFill>
              </a:rPr>
              <a:t>(Sauvignon b. x Bianca)</a:t>
            </a:r>
            <a:endParaRPr lang="it-IT" altLang="en-US" sz="3600" dirty="0">
              <a:solidFill>
                <a:srgbClr val="8E1144"/>
              </a:solidFill>
            </a:endParaRPr>
          </a:p>
        </p:txBody>
      </p:sp>
      <p:grpSp>
        <p:nvGrpSpPr>
          <p:cNvPr id="16388" name="Gruppo 6">
            <a:extLst>
              <a:ext uri="{FF2B5EF4-FFF2-40B4-BE49-F238E27FC236}">
                <a16:creationId xmlns:a16="http://schemas.microsoft.com/office/drawing/2014/main" id="{2D9DDF78-F61E-4D7D-B4B5-34E9357E3837}"/>
              </a:ext>
            </a:extLst>
          </p:cNvPr>
          <p:cNvGrpSpPr>
            <a:grpSpLocks/>
          </p:cNvGrpSpPr>
          <p:nvPr/>
        </p:nvGrpSpPr>
        <p:grpSpPr bwMode="auto">
          <a:xfrm>
            <a:off x="180975" y="2678113"/>
            <a:ext cx="8636000" cy="2757487"/>
            <a:chOff x="814880" y="3095005"/>
            <a:chExt cx="10335149" cy="3618975"/>
          </a:xfrm>
        </p:grpSpPr>
        <p:pic>
          <p:nvPicPr>
            <p:cNvPr id="16390" name="Immagine 9">
              <a:extLst>
                <a:ext uri="{FF2B5EF4-FFF2-40B4-BE49-F238E27FC236}">
                  <a16:creationId xmlns:a16="http://schemas.microsoft.com/office/drawing/2014/main" id="{61A93D8B-FF60-5A38-68E6-EF808B0C8B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13" r="8093"/>
            <a:stretch>
              <a:fillRect/>
            </a:stretch>
          </p:blipFill>
          <p:spPr bwMode="auto">
            <a:xfrm>
              <a:off x="814880" y="3418688"/>
              <a:ext cx="2195937" cy="3295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1" name="Immagine 10">
              <a:extLst>
                <a:ext uri="{FF2B5EF4-FFF2-40B4-BE49-F238E27FC236}">
                  <a16:creationId xmlns:a16="http://schemas.microsoft.com/office/drawing/2014/main" id="{3239A60F-735A-C3A9-F264-929A2312C4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1747" y="3441609"/>
              <a:ext cx="3237257" cy="3249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2" name="Immagine 11">
              <a:extLst>
                <a:ext uri="{FF2B5EF4-FFF2-40B4-BE49-F238E27FC236}">
                  <a16:creationId xmlns:a16="http://schemas.microsoft.com/office/drawing/2014/main" id="{4BF40741-21EE-3BE0-9AC9-EC7324711C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2772" y="3443885"/>
              <a:ext cx="3237257" cy="3249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3" name="CasellaDiTesto 12">
              <a:extLst>
                <a:ext uri="{FF2B5EF4-FFF2-40B4-BE49-F238E27FC236}">
                  <a16:creationId xmlns:a16="http://schemas.microsoft.com/office/drawing/2014/main" id="{DA71208D-763F-9A04-B5EF-66849C25DF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6324" y="3100544"/>
              <a:ext cx="2028584" cy="363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it-IT" altLang="en-US" sz="1200">
                  <a:solidFill>
                    <a:srgbClr val="8E1144"/>
                  </a:solidFill>
                </a:rPr>
                <a:t>Grappolo a maturazione</a:t>
              </a:r>
              <a:endParaRPr lang="en-US" altLang="en-US" sz="1200">
                <a:solidFill>
                  <a:srgbClr val="8E1144"/>
                </a:solidFill>
              </a:endParaRPr>
            </a:p>
          </p:txBody>
        </p:sp>
        <p:sp>
          <p:nvSpPr>
            <p:cNvPr id="16394" name="CasellaDiTesto 13">
              <a:extLst>
                <a:ext uri="{FF2B5EF4-FFF2-40B4-BE49-F238E27FC236}">
                  <a16:creationId xmlns:a16="http://schemas.microsoft.com/office/drawing/2014/main" id="{B940A175-8E25-CD6D-DDDE-FA492865BB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00491" y="3095006"/>
              <a:ext cx="643069" cy="363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it-IT" altLang="en-US" sz="1200">
                  <a:solidFill>
                    <a:srgbClr val="8E1144"/>
                  </a:solidFill>
                </a:rPr>
                <a:t>Acino</a:t>
              </a:r>
              <a:endParaRPr lang="en-US" altLang="en-US" sz="1200">
                <a:solidFill>
                  <a:srgbClr val="8E1144"/>
                </a:solidFill>
              </a:endParaRPr>
            </a:p>
          </p:txBody>
        </p:sp>
        <p:sp>
          <p:nvSpPr>
            <p:cNvPr id="16395" name="CasellaDiTesto 14">
              <a:extLst>
                <a:ext uri="{FF2B5EF4-FFF2-40B4-BE49-F238E27FC236}">
                  <a16:creationId xmlns:a16="http://schemas.microsoft.com/office/drawing/2014/main" id="{E4936878-3DC9-872A-E723-DF56807D6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12752" y="3095005"/>
              <a:ext cx="1171644" cy="363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it-IT" altLang="en-US" sz="1200">
                  <a:solidFill>
                    <a:srgbClr val="8E1144"/>
                  </a:solidFill>
                </a:rPr>
                <a:t>Foglia adulta</a:t>
              </a:r>
              <a:endParaRPr lang="en-US" altLang="en-US" sz="1200">
                <a:solidFill>
                  <a:srgbClr val="8E1144"/>
                </a:solidFill>
              </a:endParaRPr>
            </a:p>
          </p:txBody>
        </p:sp>
      </p:grpSp>
      <p:pic>
        <p:nvPicPr>
          <p:cNvPr id="3" name="Immagine 2">
            <a:extLst>
              <a:ext uri="{FF2B5EF4-FFF2-40B4-BE49-F238E27FC236}">
                <a16:creationId xmlns:a16="http://schemas.microsoft.com/office/drawing/2014/main" id="{1BFB0BBB-CEA2-A026-CA56-BF39DEAA13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085" y="1158999"/>
            <a:ext cx="7639780" cy="135088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sellaDiTesto 2">
            <a:extLst>
              <a:ext uri="{FF2B5EF4-FFF2-40B4-BE49-F238E27FC236}">
                <a16:creationId xmlns:a16="http://schemas.microsoft.com/office/drawing/2014/main" id="{42E2AFD8-4473-D2F4-497D-BD6103231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497" y="288200"/>
            <a:ext cx="7324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altLang="en-US" sz="3600" dirty="0">
                <a:solidFill>
                  <a:srgbClr val="8E1144"/>
                </a:solidFill>
              </a:rPr>
              <a:t>Palava </a:t>
            </a:r>
            <a:r>
              <a:rPr lang="it-IT" altLang="en-US" sz="2000" dirty="0">
                <a:solidFill>
                  <a:srgbClr val="8E1144"/>
                </a:solidFill>
              </a:rPr>
              <a:t>(Rot Traminer x Müller-</a:t>
            </a:r>
            <a:r>
              <a:rPr lang="it-IT" altLang="en-US" sz="2000" dirty="0" err="1">
                <a:solidFill>
                  <a:srgbClr val="8E1144"/>
                </a:solidFill>
              </a:rPr>
              <a:t>Thurgau</a:t>
            </a:r>
            <a:r>
              <a:rPr lang="it-IT" altLang="en-US" sz="2000" dirty="0">
                <a:solidFill>
                  <a:srgbClr val="8E1144"/>
                </a:solidFill>
              </a:rPr>
              <a:t>)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6973DD8-1367-9EBC-60EA-C5DCF3F9B6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0" t="14943" r="9059" b="6591"/>
          <a:stretch/>
        </p:blipFill>
        <p:spPr bwMode="auto">
          <a:xfrm>
            <a:off x="244006" y="2963800"/>
            <a:ext cx="1801770" cy="2512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8DF37419-FEB3-F7AD-132F-717A280BA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575" y="3027232"/>
            <a:ext cx="2476800" cy="24768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231744E4-717C-CF14-CCE5-159502184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1058" y="3027232"/>
            <a:ext cx="2462886" cy="24768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B74B0A0E-6053-6E9E-9486-F2DB06804B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447" y="1155703"/>
            <a:ext cx="79724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16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sellaDiTesto 2">
            <a:extLst>
              <a:ext uri="{FF2B5EF4-FFF2-40B4-BE49-F238E27FC236}">
                <a16:creationId xmlns:a16="http://schemas.microsoft.com/office/drawing/2014/main" id="{42E2AFD8-4473-D2F4-497D-BD6103231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891" y="316895"/>
            <a:ext cx="7324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altLang="en-US" sz="3600" dirty="0">
                <a:solidFill>
                  <a:srgbClr val="8E1144"/>
                </a:solidFill>
              </a:rPr>
              <a:t>Cabernet Eidos </a:t>
            </a:r>
            <a:r>
              <a:rPr lang="it-IT" altLang="en-US" sz="2000" dirty="0">
                <a:solidFill>
                  <a:srgbClr val="8E1144"/>
                </a:solidFill>
              </a:rPr>
              <a:t>(Cabernet sauvignon x Bianca)</a:t>
            </a:r>
          </a:p>
        </p:txBody>
      </p:sp>
      <p:pic>
        <p:nvPicPr>
          <p:cNvPr id="20483" name="Immagine 5">
            <a:extLst>
              <a:ext uri="{FF2B5EF4-FFF2-40B4-BE49-F238E27FC236}">
                <a16:creationId xmlns:a16="http://schemas.microsoft.com/office/drawing/2014/main" id="{13C813DA-F9EC-A390-5B79-C3BC9784D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4" t="16663" r="10883" b="8253"/>
          <a:stretch>
            <a:fillRect/>
          </a:stretch>
        </p:blipFill>
        <p:spPr bwMode="auto">
          <a:xfrm>
            <a:off x="585071" y="2493963"/>
            <a:ext cx="2167748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magine 6">
            <a:extLst>
              <a:ext uri="{FF2B5EF4-FFF2-40B4-BE49-F238E27FC236}">
                <a16:creationId xmlns:a16="http://schemas.microsoft.com/office/drawing/2014/main" id="{23AF9F29-162B-31A9-19BF-68EC5EF52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2493963"/>
            <a:ext cx="504190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385983FC-4687-350A-B92A-19A62F8D7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63008"/>
            <a:ext cx="8997950" cy="116713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sellaDiTesto 2">
            <a:extLst>
              <a:ext uri="{FF2B5EF4-FFF2-40B4-BE49-F238E27FC236}">
                <a16:creationId xmlns:a16="http://schemas.microsoft.com/office/drawing/2014/main" id="{42E2AFD8-4473-D2F4-497D-BD6103231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2" y="250058"/>
            <a:ext cx="7324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altLang="en-US" sz="3600" dirty="0">
                <a:solidFill>
                  <a:srgbClr val="8E1144"/>
                </a:solidFill>
              </a:rPr>
              <a:t>IASMA ECO 1 </a:t>
            </a:r>
            <a:r>
              <a:rPr lang="it-IT" altLang="en-US" sz="2000" dirty="0">
                <a:solidFill>
                  <a:srgbClr val="8E1144"/>
                </a:solidFill>
              </a:rPr>
              <a:t>(Teroldego x Lagrein)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7E851CBE-EE0F-0236-A58B-D39291F7D6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3" t="8299" r="5934" b="8732"/>
          <a:stretch/>
        </p:blipFill>
        <p:spPr bwMode="auto">
          <a:xfrm rot="5400000">
            <a:off x="-176033" y="3198728"/>
            <a:ext cx="2244582" cy="14220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32EE70FD-B594-9ADB-E612-FE98D527D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0706"/>
            <a:ext cx="8997950" cy="1379477"/>
          </a:xfrm>
          <a:prstGeom prst="rect">
            <a:avLst/>
          </a:prstGeom>
        </p:spPr>
      </p:pic>
      <p:graphicFrame>
        <p:nvGraphicFramePr>
          <p:cNvPr id="4" name="Grafico 3">
            <a:extLst>
              <a:ext uri="{FF2B5EF4-FFF2-40B4-BE49-F238E27FC236}">
                <a16:creationId xmlns:a16="http://schemas.microsoft.com/office/drawing/2014/main" id="{C34B31D4-F330-9CEF-0DBF-31D4776560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5510584"/>
              </p:ext>
            </p:extLst>
          </p:nvPr>
        </p:nvGraphicFramePr>
        <p:xfrm>
          <a:off x="849623" y="2787448"/>
          <a:ext cx="7913080" cy="221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050432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sellaDiTesto 2">
            <a:extLst>
              <a:ext uri="{FF2B5EF4-FFF2-40B4-BE49-F238E27FC236}">
                <a16:creationId xmlns:a16="http://schemas.microsoft.com/office/drawing/2014/main" id="{42E2AFD8-4473-D2F4-497D-BD6103231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871" y="224183"/>
            <a:ext cx="7324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altLang="en-US" sz="3600" dirty="0">
                <a:solidFill>
                  <a:srgbClr val="8E1144"/>
                </a:solidFill>
              </a:rPr>
              <a:t>Morellone </a:t>
            </a:r>
            <a:r>
              <a:rPr lang="it-IT" altLang="en-US" sz="2000" dirty="0">
                <a:solidFill>
                  <a:srgbClr val="8E1144"/>
                </a:solidFill>
              </a:rPr>
              <a:t>(Sangiovese x ?)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5C0F3719-6194-B467-8C11-ED158FD552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3" t="4561" r="14460" b="11076"/>
          <a:stretch/>
        </p:blipFill>
        <p:spPr bwMode="auto">
          <a:xfrm rot="5400000">
            <a:off x="-13278" y="2961525"/>
            <a:ext cx="2880000" cy="23218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4AD533F7-EBC1-FB32-10F3-F5F0B8A813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727"/>
          <a:stretch/>
        </p:blipFill>
        <p:spPr>
          <a:xfrm>
            <a:off x="3956121" y="2520741"/>
            <a:ext cx="5041829" cy="280397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9ACB8106-0D89-BD31-44A9-9B817780F6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32093"/>
            <a:ext cx="8997950" cy="136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51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7BE23BA-DDB4-4838-DD33-99299AA16977}"/>
              </a:ext>
            </a:extLst>
          </p:cNvPr>
          <p:cNvSpPr txBox="1"/>
          <p:nvPr/>
        </p:nvSpPr>
        <p:spPr bwMode="auto">
          <a:xfrm>
            <a:off x="1415845" y="766916"/>
            <a:ext cx="6607278" cy="295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it-IT" sz="3200" b="1" dirty="0">
                <a:solidFill>
                  <a:srgbClr val="804874"/>
                </a:solidFill>
                <a:latin typeface="Georgia" panose="02040502050405020303" pitchFamily="18" charset="0"/>
              </a:rPr>
              <a:t>I nuovi portinnesti </a:t>
            </a:r>
          </a:p>
          <a:p>
            <a:pPr algn="ctr" eaLnBrk="1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it-IT" sz="3200" b="1" dirty="0">
                <a:solidFill>
                  <a:srgbClr val="8E1144"/>
                </a:solidFill>
                <a:latin typeface="Georgia" panose="02040502050405020303" pitchFamily="18" charset="0"/>
              </a:rPr>
              <a:t>per l’adattamento ai suoli </a:t>
            </a:r>
          </a:p>
          <a:p>
            <a:pPr algn="ctr" eaLnBrk="1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it-IT" sz="3200" b="1" dirty="0">
                <a:solidFill>
                  <a:srgbClr val="8E1144"/>
                </a:solidFill>
                <a:latin typeface="Georgia" panose="02040502050405020303" pitchFamily="18" charset="0"/>
              </a:rPr>
              <a:t>e per una viticoltura resiliente ai cambiamenti climatici</a:t>
            </a:r>
          </a:p>
        </p:txBody>
      </p:sp>
    </p:spTree>
    <p:extLst>
      <p:ext uri="{BB962C8B-B14F-4D97-AF65-F5344CB8AC3E}">
        <p14:creationId xmlns:p14="http://schemas.microsoft.com/office/powerpoint/2010/main" val="7028012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462A76D7-A3C3-4403-8659-4369669A46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1" t="13702" r="21629" b="12252"/>
          <a:stretch/>
        </p:blipFill>
        <p:spPr>
          <a:xfrm>
            <a:off x="9269" y="821356"/>
            <a:ext cx="8898318" cy="482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888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egnaposto contenuto 4">
            <a:extLst>
              <a:ext uri="{FF2B5EF4-FFF2-40B4-BE49-F238E27FC236}">
                <a16:creationId xmlns:a16="http://schemas.microsoft.com/office/drawing/2014/main" id="{81E41A56-8750-AE37-0BA9-5EEE52D233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376"/>
          <a:stretch/>
        </p:blipFill>
        <p:spPr>
          <a:xfrm>
            <a:off x="838200" y="299983"/>
            <a:ext cx="7341531" cy="515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662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96998B6-040E-71EC-30C0-56CEFCF32CAD}"/>
              </a:ext>
            </a:extLst>
          </p:cNvPr>
          <p:cNvSpPr txBox="1"/>
          <p:nvPr/>
        </p:nvSpPr>
        <p:spPr bwMode="auto">
          <a:xfrm>
            <a:off x="1025730" y="973393"/>
            <a:ext cx="6946489" cy="389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69" tIns="45237" rIns="90469" bIns="45237" rtlCol="0"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3200" b="1" dirty="0">
                <a:solidFill>
                  <a:srgbClr val="002060"/>
                </a:solidFill>
                <a:latin typeface="Georgia" panose="02040502050405020303" pitchFamily="18" charset="0"/>
              </a:rPr>
              <a:t>I nuovi portinnesti serie M</a:t>
            </a:r>
          </a:p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lang="it-IT" sz="32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it-IT" sz="3200" dirty="0">
                <a:solidFill>
                  <a:srgbClr val="002060"/>
                </a:solidFill>
                <a:latin typeface="Georgia" panose="02040502050405020303" pitchFamily="18" charset="0"/>
              </a:rPr>
              <a:t>Risposte fisiologiche e produttive delle piante nell’ambiente di Montalcino</a:t>
            </a:r>
          </a:p>
        </p:txBody>
      </p:sp>
    </p:spTree>
    <p:extLst>
      <p:ext uri="{BB962C8B-B14F-4D97-AF65-F5344CB8AC3E}">
        <p14:creationId xmlns:p14="http://schemas.microsoft.com/office/powerpoint/2010/main" val="19254174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>
            <a:extLst>
              <a:ext uri="{FF2B5EF4-FFF2-40B4-BE49-F238E27FC236}">
                <a16:creationId xmlns:a16="http://schemas.microsoft.com/office/drawing/2014/main" id="{6EE35F6A-7D6B-BF88-EA35-898C842D3924}"/>
              </a:ext>
            </a:extLst>
          </p:cNvPr>
          <p:cNvSpPr txBox="1"/>
          <p:nvPr/>
        </p:nvSpPr>
        <p:spPr>
          <a:xfrm>
            <a:off x="1150373" y="512627"/>
            <a:ext cx="4129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Potenziali idrici dei germogli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B0745D1-D364-DC9A-3E44-5B201FCC32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55"/>
          <a:stretch/>
        </p:blipFill>
        <p:spPr>
          <a:xfrm>
            <a:off x="201168" y="1618075"/>
            <a:ext cx="4399265" cy="32400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072B6E2A-08A8-6554-811D-C2FDDA6039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29" r="33437"/>
          <a:stretch/>
        </p:blipFill>
        <p:spPr>
          <a:xfrm>
            <a:off x="4600433" y="1618075"/>
            <a:ext cx="4333047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8404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>
            <a:extLst>
              <a:ext uri="{FF2B5EF4-FFF2-40B4-BE49-F238E27FC236}">
                <a16:creationId xmlns:a16="http://schemas.microsoft.com/office/drawing/2014/main" id="{6EE35F6A-7D6B-BF88-EA35-898C842D3924}"/>
              </a:ext>
            </a:extLst>
          </p:cNvPr>
          <p:cNvSpPr txBox="1"/>
          <p:nvPr/>
        </p:nvSpPr>
        <p:spPr>
          <a:xfrm>
            <a:off x="1180839" y="617163"/>
            <a:ext cx="3864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Traspirazione delle piante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118FBF2B-DAC0-46DA-8118-5C2201246F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852"/>
          <a:stretch/>
        </p:blipFill>
        <p:spPr>
          <a:xfrm>
            <a:off x="73369" y="1691763"/>
            <a:ext cx="4425606" cy="32400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EBB2E4E-A15C-E2BF-C7FE-B1B1B4A22B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231" r="33945"/>
          <a:stretch/>
        </p:blipFill>
        <p:spPr>
          <a:xfrm>
            <a:off x="4498975" y="1799475"/>
            <a:ext cx="4254025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51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5608DB74-4DD9-F849-BA9D-39696555DF2C}"/>
              </a:ext>
            </a:extLst>
          </p:cNvPr>
          <p:cNvSpPr txBox="1"/>
          <p:nvPr/>
        </p:nvSpPr>
        <p:spPr>
          <a:xfrm>
            <a:off x="1010746" y="466022"/>
            <a:ext cx="6768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Water use </a:t>
            </a:r>
            <a:r>
              <a:rPr lang="en-US" dirty="0"/>
              <a:t>efficiency</a:t>
            </a:r>
            <a:r>
              <a:rPr lang="it-IT" dirty="0"/>
              <a:t> (Fotosintesi/Traspirazione)</a:t>
            </a: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DD787588-3D3F-7DDA-8D2D-D97408B4DC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366"/>
          <a:stretch/>
        </p:blipFill>
        <p:spPr>
          <a:xfrm>
            <a:off x="447869" y="1799475"/>
            <a:ext cx="4358947" cy="3240000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F890FA79-C165-AF85-AE7E-F106EB3477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079" r="33427"/>
          <a:stretch/>
        </p:blipFill>
        <p:spPr>
          <a:xfrm>
            <a:off x="4590661" y="1799475"/>
            <a:ext cx="4340843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4673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9C9547F5-BA2C-369A-57E4-40A02C2DF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737" y="465391"/>
            <a:ext cx="5955296" cy="47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325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39214A5D-F0C0-F354-AF02-B8D4CD16D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27" y="428815"/>
            <a:ext cx="5955296" cy="47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1531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8C3983DE-0CEF-5C7D-3DE2-FFD556B587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90"/>
          <a:stretch/>
        </p:blipFill>
        <p:spPr bwMode="auto">
          <a:xfrm>
            <a:off x="2819876" y="143170"/>
            <a:ext cx="3000813" cy="2603936"/>
          </a:xfrm>
          <a:prstGeom prst="rect">
            <a:avLst/>
          </a:prstGeom>
          <a:noFill/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7BC9B594-160A-E572-C7F5-FC999308D0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0"/>
          <a:stretch/>
        </p:blipFill>
        <p:spPr bwMode="auto">
          <a:xfrm>
            <a:off x="1356549" y="2924087"/>
            <a:ext cx="5927468" cy="26039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74449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421FEE66-D6C4-A132-1F9D-7783D78DF4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1" r="5653"/>
          <a:stretch/>
        </p:blipFill>
        <p:spPr bwMode="auto">
          <a:xfrm>
            <a:off x="1327354" y="2846438"/>
            <a:ext cx="5557403" cy="2639961"/>
          </a:xfrm>
          <a:prstGeom prst="rect">
            <a:avLst/>
          </a:prstGeom>
          <a:noFill/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74B81EFC-895A-AC93-6A4E-B8EF35D6FF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78"/>
          <a:stretch/>
        </p:blipFill>
        <p:spPr bwMode="auto">
          <a:xfrm>
            <a:off x="2793789" y="206477"/>
            <a:ext cx="3044427" cy="26399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33220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olo 1">
            <a:extLst>
              <a:ext uri="{FF2B5EF4-FFF2-40B4-BE49-F238E27FC236}">
                <a16:creationId xmlns:a16="http://schemas.microsoft.com/office/drawing/2014/main" id="{915DC9D4-5C58-40B0-65A7-4B9569112262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2358348" y="780232"/>
            <a:ext cx="612458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it-IT" altLang="it-IT" dirty="0"/>
              <a:t>Grazie per l’attenzione</a:t>
            </a:r>
            <a:endParaRPr lang="it-IT" altLang="it-IT" sz="4723" b="1" dirty="0">
              <a:solidFill>
                <a:srgbClr val="CC0099"/>
              </a:solidFill>
            </a:endParaRPr>
          </a:p>
        </p:txBody>
      </p:sp>
      <p:sp>
        <p:nvSpPr>
          <p:cNvPr id="37892" name="Line 8">
            <a:extLst>
              <a:ext uri="{FF2B5EF4-FFF2-40B4-BE49-F238E27FC236}">
                <a16:creationId xmlns:a16="http://schemas.microsoft.com/office/drawing/2014/main" id="{DEC3E2A1-5686-26AC-34BA-B732AA6D506E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5758005"/>
            <a:ext cx="7728155" cy="0"/>
          </a:xfrm>
          <a:prstGeom prst="line">
            <a:avLst/>
          </a:prstGeom>
          <a:noFill/>
          <a:ln w="5715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 sz="2362"/>
          </a:p>
        </p:txBody>
      </p:sp>
      <p:sp>
        <p:nvSpPr>
          <p:cNvPr id="37893" name="CasellaDiTesto 8">
            <a:extLst>
              <a:ext uri="{FF2B5EF4-FFF2-40B4-BE49-F238E27FC236}">
                <a16:creationId xmlns:a16="http://schemas.microsoft.com/office/drawing/2014/main" id="{19ACF23E-C63D-5957-558D-CBD5E855FA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8975" y="5933771"/>
            <a:ext cx="3542943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sz="2362" b="1" dirty="0">
                <a:solidFill>
                  <a:srgbClr val="008E40"/>
                </a:solidFill>
                <a:latin typeface="Calibri" panose="020F0502020204030204" pitchFamily="34" charset="0"/>
              </a:rPr>
              <a:t>paolo.storchi@crea.gov.it</a:t>
            </a:r>
          </a:p>
        </p:txBody>
      </p:sp>
      <p:pic>
        <p:nvPicPr>
          <p:cNvPr id="37894" name="Picture 6" descr="1600">
            <a:extLst>
              <a:ext uri="{FF2B5EF4-FFF2-40B4-BE49-F238E27FC236}">
                <a16:creationId xmlns:a16="http://schemas.microsoft.com/office/drawing/2014/main" id="{55D4AA30-BC6C-7161-8D3C-82F6319AD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78" y="2357217"/>
            <a:ext cx="4606762" cy="3225828"/>
          </a:xfrm>
          <a:prstGeom prst="rect">
            <a:avLst/>
          </a:prstGeom>
          <a:noFill/>
          <a:ln w="38100">
            <a:solidFill>
              <a:srgbClr val="99FF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5" name="Picture 2" descr="C:\Users\d.tomasi\Desktop\01.LOGO CREA CMYB.jpg">
            <a:extLst>
              <a:ext uri="{FF2B5EF4-FFF2-40B4-BE49-F238E27FC236}">
                <a16:creationId xmlns:a16="http://schemas.microsoft.com/office/drawing/2014/main" id="{43A08AB2-4C6E-92B3-F323-5570B65D0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23" y="301435"/>
            <a:ext cx="1771471" cy="957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lIns="90469" tIns="45237" rIns="90469" bIns="45237"/>
      <a:lstStyle>
        <a:defPPr algn="l" eaLnBrk="1" hangingPunct="1">
          <a:lnSpc>
            <a:spcPct val="150000"/>
          </a:lnSpc>
          <a:spcBef>
            <a:spcPct val="20000"/>
          </a:spcBef>
          <a:buFont typeface="Arial" panose="020B0604020202020204" pitchFamily="34" charset="0"/>
          <a:buNone/>
          <a:defRPr dirty="0" err="1">
            <a:solidFill>
              <a:srgbClr val="898989"/>
            </a:solidFill>
            <a:latin typeface="Georgia" panose="02040502050405020303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1740</TotalTime>
  <Words>490</Words>
  <Application>Microsoft Macintosh PowerPoint</Application>
  <PresentationFormat>Personalizzato</PresentationFormat>
  <Paragraphs>153</Paragraphs>
  <Slides>35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35</vt:i4>
      </vt:variant>
    </vt:vector>
  </HeadingPairs>
  <TitlesOfParts>
    <vt:vector size="45" baseType="lpstr">
      <vt:lpstr>Arial</vt:lpstr>
      <vt:lpstr>Calibri</vt:lpstr>
      <vt:lpstr>Calibri Light</vt:lpstr>
      <vt:lpstr>Comic Sans MS</vt:lpstr>
      <vt:lpstr>Georgia</vt:lpstr>
      <vt:lpstr>Open Sans</vt:lpstr>
      <vt:lpstr>Raleway</vt:lpstr>
      <vt:lpstr>Wingdings</vt:lpstr>
      <vt:lpstr>Tema di Office</vt:lpstr>
      <vt:lpstr>Personalizza struttura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Il Progetto Banfi per la valutazione di nuovi vitigni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Grazie per l’attenzione</vt:lpstr>
    </vt:vector>
  </TitlesOfParts>
  <Company>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X X</dc:creator>
  <cp:lastModifiedBy>Chiara Naso</cp:lastModifiedBy>
  <cp:revision>56</cp:revision>
  <dcterms:created xsi:type="dcterms:W3CDTF">2017-06-20T09:13:01Z</dcterms:created>
  <dcterms:modified xsi:type="dcterms:W3CDTF">2023-07-20T08:17:26Z</dcterms:modified>
</cp:coreProperties>
</file>