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77" r:id="rId6"/>
    <p:sldId id="262" r:id="rId7"/>
    <p:sldId id="263" r:id="rId8"/>
    <p:sldId id="276" r:id="rId9"/>
    <p:sldId id="268" r:id="rId10"/>
    <p:sldId id="278" r:id="rId11"/>
    <p:sldId id="280" r:id="rId12"/>
    <p:sldId id="269" r:id="rId13"/>
    <p:sldId id="281" r:id="rId14"/>
    <p:sldId id="282" r:id="rId15"/>
    <p:sldId id="271" r:id="rId16"/>
    <p:sldId id="272" r:id="rId17"/>
    <p:sldId id="286" r:id="rId18"/>
    <p:sldId id="287" r:id="rId19"/>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p:restoredTop sz="94683"/>
  </p:normalViewPr>
  <p:slideViewPr>
    <p:cSldViewPr>
      <p:cViewPr>
        <p:scale>
          <a:sx n="82" d="100"/>
          <a:sy n="82" d="100"/>
        </p:scale>
        <p:origin x="-1530"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624"/>
            <a:ext cx="7315200" cy="2595025"/>
          </a:xfrm>
        </p:spPr>
        <p:txBody>
          <a:bodyPr>
            <a:normAutofit/>
          </a:bodyPr>
          <a:lstStyle>
            <a:lvl1pPr>
              <a:defRPr sz="4800"/>
            </a:lvl1pPr>
          </a:lstStyle>
          <a:p>
            <a:r>
              <a:rPr lang="it-IT"/>
              <a:t>Fare clic per modificare lo stile del titolo</a:t>
            </a:r>
            <a:endParaRPr lang="en-US"/>
          </a:p>
        </p:txBody>
      </p:sp>
      <p:sp>
        <p:nvSpPr>
          <p:cNvPr id="3" name="Subtitle 2"/>
          <p:cNvSpPr>
            <a:spLocks noGrp="1"/>
          </p:cNvSpPr>
          <p:nvPr>
            <p:ph type="subTitle" idx="1"/>
          </p:nvPr>
        </p:nvSpPr>
        <p:spPr>
          <a:xfrm>
            <a:off x="914400" y="5166530"/>
            <a:ext cx="7315200" cy="1144632"/>
          </a:xfrm>
        </p:spPr>
        <p:txBody>
          <a:bodyPr>
            <a:normAutofit/>
          </a:bodyPr>
          <a:lstStyle>
            <a:lvl1pPr marL="0" indent="0" algn="l">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7" name="Date Placeholder 6"/>
          <p:cNvSpPr>
            <a:spLocks noGrp="1"/>
          </p:cNvSpPr>
          <p:nvPr>
            <p:ph type="dt" sz="half" idx="10"/>
          </p:nvPr>
        </p:nvSpPr>
        <p:spPr/>
        <p:txBody>
          <a:bodyPr/>
          <a:lstStyle/>
          <a:p>
            <a:fld id="{D2BC2F4B-3DAB-4116-A725-A3AA066C46A1}" type="datetimeFigureOut">
              <a:rPr lang="it-IT" smtClean="0"/>
              <a:t>09/07/2023</a:t>
            </a:fld>
            <a:endParaRPr lang="it-IT"/>
          </a:p>
        </p:txBody>
      </p:sp>
      <p:sp>
        <p:nvSpPr>
          <p:cNvPr id="8" name="Slide Number Placeholder 7"/>
          <p:cNvSpPr>
            <a:spLocks noGrp="1"/>
          </p:cNvSpPr>
          <p:nvPr>
            <p:ph type="sldNum" sz="quarter" idx="11"/>
          </p:nvPr>
        </p:nvSpPr>
        <p:spPr/>
        <p:txBody>
          <a:bodyPr/>
          <a:lstStyle/>
          <a:p>
            <a:fld id="{0E20CEF8-CB0C-4FD4-A16E-41156300BC52}" type="slidenum">
              <a:rPr lang="it-IT" smtClean="0"/>
              <a:t>‹N›</a:t>
            </a:fld>
            <a:endParaRPr lang="it-IT"/>
          </a:p>
        </p:txBody>
      </p:sp>
      <p:sp>
        <p:nvSpPr>
          <p:cNvPr id="9" name="Footer Placeholder 8"/>
          <p:cNvSpPr>
            <a:spLocks noGrp="1"/>
          </p:cNvSpPr>
          <p:nvPr>
            <p:ph type="ftr" sz="quarter" idx="12"/>
          </p:nvPr>
        </p:nvSpPr>
        <p:spPr/>
        <p:txBody>
          <a:bodyPr/>
          <a:lstStyle/>
          <a:p>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a:p>
        </p:txBody>
      </p:sp>
      <p:sp>
        <p:nvSpPr>
          <p:cNvPr id="3" name="Content Placeholder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D2BC2F4B-3DAB-4116-A725-A3AA066C46A1}" type="datetimeFigureOut">
              <a:rPr lang="it-IT" smtClean="0"/>
              <a:t>09/07/2023</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0E20CEF8-CB0C-4FD4-A16E-41156300BC52}" type="slidenum">
              <a:rPr lang="it-IT" smtClean="0"/>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914400" y="5017572"/>
            <a:ext cx="7315200" cy="1293592"/>
          </a:xfrm>
        </p:spPr>
        <p:txBody>
          <a:bodyPr anchor="t"/>
          <a:lstStyle>
            <a:lvl1pPr algn="l">
              <a:defRPr sz="4000" b="0" cap="none"/>
            </a:lvl1pPr>
          </a:lstStyle>
          <a:p>
            <a:r>
              <a:rPr lang="it-IT"/>
              <a:t>Fare clic per modificare lo stile del titolo</a:t>
            </a:r>
            <a:endParaRPr lang="en-US"/>
          </a:p>
        </p:txBody>
      </p:sp>
      <p:sp>
        <p:nvSpPr>
          <p:cNvPr id="3" name="Text Placeholder 2"/>
          <p:cNvSpPr>
            <a:spLocks noGrp="1"/>
          </p:cNvSpPr>
          <p:nvPr>
            <p:ph type="body" idx="1"/>
          </p:nvPr>
        </p:nvSpPr>
        <p:spPr>
          <a:xfrm>
            <a:off x="914400" y="3865097"/>
            <a:ext cx="7315200" cy="1098439"/>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D2BC2F4B-3DAB-4116-A725-A3AA066C46A1}" type="datetimeFigureOut">
              <a:rPr lang="it-IT" smtClean="0"/>
              <a:t>09/07/2023</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0E20CEF8-CB0C-4FD4-A16E-41156300BC52}" type="slidenum">
              <a:rPr lang="it-IT" smtClean="0"/>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D2BC2F4B-3DAB-4116-A725-A3AA066C46A1}" type="datetimeFigureOut">
              <a:rPr lang="it-IT" smtClean="0"/>
              <a:t>09/07/2023</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0E20CEF8-CB0C-4FD4-A16E-41156300BC52}" type="slidenum">
              <a:rPr lang="it-IT" smtClean="0"/>
              <a:t>‹N›</a:t>
            </a:fld>
            <a:endParaRPr lang="it-IT"/>
          </a:p>
        </p:txBody>
      </p:sp>
      <p:sp>
        <p:nvSpPr>
          <p:cNvPr id="9" name="Title 8"/>
          <p:cNvSpPr>
            <a:spLocks noGrp="1"/>
          </p:cNvSpPr>
          <p:nvPr>
            <p:ph type="title"/>
          </p:nvPr>
        </p:nvSpPr>
        <p:spPr>
          <a:xfrm>
            <a:off x="914400" y="1544715"/>
            <a:ext cx="7315200" cy="1154097"/>
          </a:xfrm>
        </p:spPr>
        <p:txBody>
          <a:bodyPr/>
          <a:lstStyle/>
          <a:p>
            <a:r>
              <a:rPr lang="it-IT"/>
              <a:t>Fare clic per modificare lo stile del titolo</a:t>
            </a:r>
            <a:endParaRPr lang="en-US"/>
          </a:p>
        </p:txBody>
      </p:sp>
      <p:sp>
        <p:nvSpPr>
          <p:cNvPr id="8" name="Content Placeholder 7"/>
          <p:cNvSpPr>
            <a:spLocks noGrp="1"/>
          </p:cNvSpPr>
          <p:nvPr>
            <p:ph sz="quarter" idx="13"/>
          </p:nvPr>
        </p:nvSpPr>
        <p:spPr>
          <a:xfrm>
            <a:off x="914400" y="2743200"/>
            <a:ext cx="3566160" cy="3593592"/>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11" name="Content Placeholder 10"/>
          <p:cNvSpPr>
            <a:spLocks noGrp="1"/>
          </p:cNvSpPr>
          <p:nvPr>
            <p:ph sz="quarter" idx="14"/>
          </p:nvPr>
        </p:nvSpPr>
        <p:spPr>
          <a:xfrm>
            <a:off x="4681728" y="2743200"/>
            <a:ext cx="3566160" cy="3595687"/>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6348" y="2743200"/>
            <a:ext cx="336499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5" name="Text Placeholder 4"/>
          <p:cNvSpPr>
            <a:spLocks noGrp="1"/>
          </p:cNvSpPr>
          <p:nvPr>
            <p:ph type="body" sz="quarter" idx="3"/>
          </p:nvPr>
        </p:nvSpPr>
        <p:spPr>
          <a:xfrm>
            <a:off x="4885144" y="2743200"/>
            <a:ext cx="336206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7" name="Date Placeholder 6"/>
          <p:cNvSpPr>
            <a:spLocks noGrp="1"/>
          </p:cNvSpPr>
          <p:nvPr>
            <p:ph type="dt" sz="half" idx="10"/>
          </p:nvPr>
        </p:nvSpPr>
        <p:spPr/>
        <p:txBody>
          <a:bodyPr/>
          <a:lstStyle/>
          <a:p>
            <a:fld id="{D2BC2F4B-3DAB-4116-A725-A3AA066C46A1}" type="datetimeFigureOut">
              <a:rPr lang="it-IT" smtClean="0"/>
              <a:t>09/07/2023</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0E20CEF8-CB0C-4FD4-A16E-41156300BC52}" type="slidenum">
              <a:rPr lang="it-IT" smtClean="0"/>
              <a:t>‹N›</a:t>
            </a:fld>
            <a:endParaRPr lang="it-IT"/>
          </a:p>
        </p:txBody>
      </p:sp>
      <p:sp>
        <p:nvSpPr>
          <p:cNvPr id="10" name="Title 9"/>
          <p:cNvSpPr>
            <a:spLocks noGrp="1"/>
          </p:cNvSpPr>
          <p:nvPr>
            <p:ph type="title"/>
          </p:nvPr>
        </p:nvSpPr>
        <p:spPr>
          <a:xfrm>
            <a:off x="914400" y="1544715"/>
            <a:ext cx="7315200" cy="1154097"/>
          </a:xfrm>
        </p:spPr>
        <p:txBody>
          <a:bodyPr/>
          <a:lstStyle/>
          <a:p>
            <a:r>
              <a:rPr lang="it-IT"/>
              <a:t>Fare clic per modificare lo stile del titolo</a:t>
            </a:r>
            <a:endParaRPr lang="en-US" dirty="0"/>
          </a:p>
        </p:txBody>
      </p:sp>
      <p:sp>
        <p:nvSpPr>
          <p:cNvPr id="11" name="Content Placeholder 10"/>
          <p:cNvSpPr>
            <a:spLocks noGrp="1"/>
          </p:cNvSpPr>
          <p:nvPr>
            <p:ph sz="quarter" idx="13"/>
          </p:nvPr>
        </p:nvSpPr>
        <p:spPr>
          <a:xfrm>
            <a:off x="914400" y="3383280"/>
            <a:ext cx="3566160" cy="2953512"/>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13" name="Content Placeholder 12"/>
          <p:cNvSpPr>
            <a:spLocks noGrp="1"/>
          </p:cNvSpPr>
          <p:nvPr>
            <p:ph sz="quarter" idx="14"/>
          </p:nvPr>
        </p:nvSpPr>
        <p:spPr>
          <a:xfrm>
            <a:off x="4681727" y="3383280"/>
            <a:ext cx="3566160" cy="2953512"/>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a:p>
        </p:txBody>
      </p:sp>
      <p:sp>
        <p:nvSpPr>
          <p:cNvPr id="3" name="Date Placeholder 2"/>
          <p:cNvSpPr>
            <a:spLocks noGrp="1"/>
          </p:cNvSpPr>
          <p:nvPr>
            <p:ph type="dt" sz="half" idx="10"/>
          </p:nvPr>
        </p:nvSpPr>
        <p:spPr/>
        <p:txBody>
          <a:bodyPr/>
          <a:lstStyle/>
          <a:p>
            <a:fld id="{D2BC2F4B-3DAB-4116-A725-A3AA066C46A1}" type="datetimeFigureOut">
              <a:rPr lang="it-IT" smtClean="0"/>
              <a:t>09/07/2023</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0E20CEF8-CB0C-4FD4-A16E-41156300BC52}" type="slidenum">
              <a:rPr lang="it-IT" smtClean="0"/>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BC2F4B-3DAB-4116-A725-A3AA066C46A1}" type="datetimeFigureOut">
              <a:rPr lang="it-IT" smtClean="0"/>
              <a:t>09/07/2023</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0E20CEF8-CB0C-4FD4-A16E-41156300BC52}" type="slidenum">
              <a:rPr lang="it-IT" smtClean="0"/>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914400" y="1825362"/>
            <a:ext cx="2950936" cy="2173015"/>
          </a:xfrm>
        </p:spPr>
        <p:txBody>
          <a:bodyPr anchor="b">
            <a:normAutofit/>
          </a:bodyPr>
          <a:lstStyle>
            <a:lvl1pPr algn="l">
              <a:defRPr sz="2800" b="0"/>
            </a:lvl1pPr>
          </a:lstStyle>
          <a:p>
            <a:r>
              <a:rPr lang="it-IT"/>
              <a:t>Fare clic per modificare lo stile del titolo</a:t>
            </a:r>
            <a:endParaRPr lang="en-US" dirty="0"/>
          </a:p>
        </p:txBody>
      </p:sp>
      <p:sp>
        <p:nvSpPr>
          <p:cNvPr id="3" name="Content Placeholder 2"/>
          <p:cNvSpPr>
            <a:spLocks noGrp="1"/>
          </p:cNvSpPr>
          <p:nvPr>
            <p:ph idx="1"/>
          </p:nvPr>
        </p:nvSpPr>
        <p:spPr>
          <a:xfrm>
            <a:off x="4021752" y="1826709"/>
            <a:ext cx="4207848" cy="4476614"/>
          </a:xfrm>
        </p:spPr>
        <p:txBody>
          <a:bodyPr anchor="ct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914400" y="4061095"/>
            <a:ext cx="2950936" cy="2245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D2BC2F4B-3DAB-4116-A725-A3AA066C46A1}" type="datetimeFigureOut">
              <a:rPr lang="it-IT" smtClean="0"/>
              <a:t>09/07/2023</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0E20CEF8-CB0C-4FD4-A16E-41156300BC52}" type="slidenum">
              <a:rPr lang="it-IT" smtClean="0"/>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2953512" cy="2176272"/>
          </a:xfrm>
        </p:spPr>
        <p:txBody>
          <a:bodyPr anchor="b">
            <a:normAutofit/>
          </a:bodyPr>
          <a:lstStyle>
            <a:lvl1pPr algn="l">
              <a:defRPr sz="2800" b="0"/>
            </a:lvl1pPr>
          </a:lstStyle>
          <a:p>
            <a:r>
              <a:rPr lang="it-IT"/>
              <a:t>Fare clic per modificare lo stile del titolo</a:t>
            </a:r>
            <a:endParaRPr lang="en-US" dirty="0"/>
          </a:p>
        </p:txBody>
      </p:sp>
      <p:sp>
        <p:nvSpPr>
          <p:cNvPr id="3" name="Picture Placeholder 2"/>
          <p:cNvSpPr>
            <a:spLocks noGrp="1"/>
          </p:cNvSpPr>
          <p:nvPr>
            <p:ph type="pic" idx="1"/>
          </p:nvPr>
        </p:nvSpPr>
        <p:spPr>
          <a:xfrm>
            <a:off x="4191000" y="2286000"/>
            <a:ext cx="4038600" cy="3352800"/>
          </a:xfrm>
          <a:solidFill>
            <a:schemeClr val="accent2"/>
          </a:solidFill>
          <a:ln w="12700">
            <a:noFill/>
          </a:ln>
          <a:effectLst>
            <a:reflection blurRad="12700" stA="30000" endPos="30000" dist="31750" dir="5400000" sy="-100000" algn="bl" rotWithShape="0"/>
          </a:effectLst>
          <a:scene3d>
            <a:camera prst="perspectiveRight" fov="2700000">
              <a:rot lat="240000" lon="900000" rev="0"/>
            </a:camera>
            <a:lightRig rig="threePt" dir="t">
              <a:rot lat="0" lon="0" rev="2700000"/>
            </a:lightRig>
          </a:scene3d>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endParaRPr lang="en-US" dirty="0"/>
          </a:p>
        </p:txBody>
      </p:sp>
      <p:sp>
        <p:nvSpPr>
          <p:cNvPr id="4" name="Text Placeholder 3"/>
          <p:cNvSpPr>
            <a:spLocks noGrp="1"/>
          </p:cNvSpPr>
          <p:nvPr>
            <p:ph type="body" sz="half" idx="2"/>
          </p:nvPr>
        </p:nvSpPr>
        <p:spPr>
          <a:xfrm>
            <a:off x="914400" y="4059936"/>
            <a:ext cx="2953512" cy="224942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D2BC2F4B-3DAB-4116-A725-A3AA066C46A1}" type="datetimeFigureOut">
              <a:rPr lang="it-IT" smtClean="0"/>
              <a:t>09/07/2023</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0E20CEF8-CB0C-4FD4-A16E-41156300BC52}" type="slidenum">
              <a:rPr lang="it-IT" smtClean="0"/>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a:p>
        </p:txBody>
      </p:sp>
      <p:sp>
        <p:nvSpPr>
          <p:cNvPr id="3" name="Vertical Text Placeholder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p:txBody>
          <a:bodyPr/>
          <a:lstStyle/>
          <a:p>
            <a:fld id="{D2BC2F4B-3DAB-4116-A725-A3AA066C46A1}" type="datetimeFigureOut">
              <a:rPr lang="it-IT" smtClean="0"/>
              <a:t>09/07/2023</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0E20CEF8-CB0C-4FD4-A16E-41156300BC52}" type="slidenum">
              <a:rPr lang="it-IT" smtClean="0"/>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48400" y="1826709"/>
            <a:ext cx="1492499" cy="4484454"/>
          </a:xfrm>
        </p:spPr>
        <p:txBody>
          <a:bodyPr vert="eaVert"/>
          <a:lstStyle/>
          <a:p>
            <a:r>
              <a:rPr lang="it-IT"/>
              <a:t>Fare clic per modificare lo stile del titolo</a:t>
            </a:r>
            <a:endParaRPr lang="en-US"/>
          </a:p>
        </p:txBody>
      </p:sp>
      <p:sp>
        <p:nvSpPr>
          <p:cNvPr id="3" name="Vertical Text Placeholder 2"/>
          <p:cNvSpPr>
            <a:spLocks noGrp="1"/>
          </p:cNvSpPr>
          <p:nvPr>
            <p:ph type="body" orient="vert" idx="1"/>
          </p:nvPr>
        </p:nvSpPr>
        <p:spPr>
          <a:xfrm>
            <a:off x="854524" y="1826709"/>
            <a:ext cx="5241476" cy="4484454"/>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p:txBody>
          <a:bodyPr/>
          <a:lstStyle/>
          <a:p>
            <a:fld id="{D2BC2F4B-3DAB-4116-A725-A3AA066C46A1}" type="datetimeFigureOut">
              <a:rPr lang="it-IT" smtClean="0"/>
              <a:t>09/07/2023</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0E20CEF8-CB0C-4FD4-A16E-41156300BC52}" type="slidenum">
              <a:rPr lang="it-IT" smtClean="0"/>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 name="Rectangle 9"/>
          <p:cNvSpPr/>
          <p:nvPr/>
        </p:nvSpPr>
        <p:spPr>
          <a:xfrm>
            <a:off x="8435268" y="573807"/>
            <a:ext cx="862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569419" y="573807"/>
            <a:ext cx="576072"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914400" y="1544715"/>
            <a:ext cx="7315200" cy="1154097"/>
          </a:xfrm>
          <a:prstGeom prst="rect">
            <a:avLst/>
          </a:prstGeom>
        </p:spPr>
        <p:txBody>
          <a:bodyPr vert="horz" lIns="91440" tIns="45720" rIns="91440" bIns="45720" rtlCol="0" anchor="b">
            <a:normAutofit/>
          </a:bodyPr>
          <a:lstStyle/>
          <a:p>
            <a:r>
              <a:rPr lang="it-IT"/>
              <a:t>Fare clic per modificare lo stile del titolo</a:t>
            </a:r>
            <a:endParaRPr lang="en-US" dirty="0"/>
          </a:p>
        </p:txBody>
      </p:sp>
      <p:sp>
        <p:nvSpPr>
          <p:cNvPr id="3" name="Text Placeholder 2"/>
          <p:cNvSpPr>
            <a:spLocks noGrp="1"/>
          </p:cNvSpPr>
          <p:nvPr>
            <p:ph type="body" idx="1"/>
          </p:nvPr>
        </p:nvSpPr>
        <p:spPr>
          <a:xfrm>
            <a:off x="914400" y="2769833"/>
            <a:ext cx="7315200" cy="3539527"/>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6007690" y="548797"/>
            <a:ext cx="1189132" cy="297918"/>
          </a:xfrm>
          <a:prstGeom prst="rect">
            <a:avLst/>
          </a:prstGeom>
        </p:spPr>
        <p:txBody>
          <a:bodyPr vert="horz" lIns="91440" tIns="45720" rIns="91440" bIns="45720" rtlCol="0" anchor="ctr"/>
          <a:lstStyle>
            <a:lvl1pPr algn="l">
              <a:defRPr sz="1200">
                <a:solidFill>
                  <a:schemeClr val="tx1">
                    <a:alpha val="50000"/>
                  </a:schemeClr>
                </a:solidFill>
              </a:defRPr>
            </a:lvl1pPr>
          </a:lstStyle>
          <a:p>
            <a:fld id="{D2BC2F4B-3DAB-4116-A725-A3AA066C46A1}" type="datetimeFigureOut">
              <a:rPr lang="it-IT" smtClean="0"/>
              <a:t>09/07/2023</a:t>
            </a:fld>
            <a:endParaRPr lang="it-IT"/>
          </a:p>
        </p:txBody>
      </p:sp>
      <p:sp>
        <p:nvSpPr>
          <p:cNvPr id="6" name="Slide Number Placeholder 5"/>
          <p:cNvSpPr>
            <a:spLocks noGrp="1"/>
          </p:cNvSpPr>
          <p:nvPr>
            <p:ph type="sldNum" sz="quarter" idx="4"/>
          </p:nvPr>
        </p:nvSpPr>
        <p:spPr>
          <a:xfrm>
            <a:off x="7314415" y="548797"/>
            <a:ext cx="941203" cy="301752"/>
          </a:xfrm>
          <a:prstGeom prst="rect">
            <a:avLst/>
          </a:prstGeom>
        </p:spPr>
        <p:txBody>
          <a:bodyPr vert="horz" lIns="91440" tIns="45720" rIns="91440" bIns="45720" rtlCol="0" anchor="ctr"/>
          <a:lstStyle>
            <a:lvl1pPr algn="r">
              <a:defRPr sz="1200">
                <a:solidFill>
                  <a:schemeClr val="tx1"/>
                </a:solidFill>
              </a:defRPr>
            </a:lvl1pPr>
          </a:lstStyle>
          <a:p>
            <a:fld id="{0E20CEF8-CB0C-4FD4-A16E-41156300BC52}" type="slidenum">
              <a:rPr lang="it-IT" smtClean="0"/>
              <a:t>‹N›</a:t>
            </a:fld>
            <a:endParaRPr lang="it-IT"/>
          </a:p>
        </p:txBody>
      </p:sp>
      <p:sp>
        <p:nvSpPr>
          <p:cNvPr id="5" name="Footer Placeholder 4"/>
          <p:cNvSpPr>
            <a:spLocks noGrp="1"/>
          </p:cNvSpPr>
          <p:nvPr>
            <p:ph type="ftr" sz="quarter" idx="3"/>
          </p:nvPr>
        </p:nvSpPr>
        <p:spPr>
          <a:xfrm>
            <a:off x="6008688" y="855956"/>
            <a:ext cx="2246489" cy="301227"/>
          </a:xfrm>
          <a:prstGeom prst="rect">
            <a:avLst/>
          </a:prstGeom>
        </p:spPr>
        <p:txBody>
          <a:bodyPr vert="horz" lIns="91440" tIns="0" rIns="91440" bIns="45720" rtlCol="0" anchor="t"/>
          <a:lstStyle>
            <a:lvl1pPr algn="l">
              <a:defRPr sz="1000">
                <a:solidFill>
                  <a:schemeClr val="tx1"/>
                </a:solidFill>
              </a:defRPr>
            </a:lvl1pPr>
          </a:lstStyle>
          <a:p>
            <a:endParaRPr lang="it-IT"/>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l" defTabSz="914400" rtl="0"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l" defTabSz="914400" rtl="0"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dirty="0" smtClean="0"/>
              <a:t>PER UNA DAVOS DEL VINO </a:t>
            </a:r>
            <a:endParaRPr lang="it-IT" dirty="0"/>
          </a:p>
        </p:txBody>
      </p:sp>
      <p:sp>
        <p:nvSpPr>
          <p:cNvPr id="3" name="Sottotitolo 2"/>
          <p:cNvSpPr>
            <a:spLocks noGrp="1"/>
          </p:cNvSpPr>
          <p:nvPr>
            <p:ph type="subTitle" idx="1"/>
          </p:nvPr>
        </p:nvSpPr>
        <p:spPr/>
        <p:txBody>
          <a:bodyPr/>
          <a:lstStyle/>
          <a:p>
            <a:r>
              <a:rPr lang="it-IT" dirty="0"/>
              <a:t>Idee e progetti per </a:t>
            </a:r>
            <a:r>
              <a:rPr lang="it-IT" dirty="0" smtClean="0"/>
              <a:t>un nuovo Gambero Rosso</a:t>
            </a:r>
            <a:endParaRPr lang="it-IT" dirty="0"/>
          </a:p>
        </p:txBody>
      </p:sp>
    </p:spTree>
    <p:extLst>
      <p:ext uri="{BB962C8B-B14F-4D97-AF65-F5344CB8AC3E}">
        <p14:creationId xmlns:p14="http://schemas.microsoft.com/office/powerpoint/2010/main" val="15484590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premessa</a:t>
            </a:r>
          </a:p>
        </p:txBody>
      </p:sp>
      <p:sp>
        <p:nvSpPr>
          <p:cNvPr id="3" name="Segnaposto contenuto 2"/>
          <p:cNvSpPr>
            <a:spLocks noGrp="1"/>
          </p:cNvSpPr>
          <p:nvPr>
            <p:ph idx="1"/>
          </p:nvPr>
        </p:nvSpPr>
        <p:spPr/>
        <p:txBody>
          <a:bodyPr>
            <a:normAutofit fontScale="92500" lnSpcReduction="20000"/>
          </a:bodyPr>
          <a:lstStyle/>
          <a:p>
            <a:r>
              <a:rPr lang="it-IT" dirty="0">
                <a:latin typeface="Arial" panose="020B0604020202020204" pitchFamily="34" charset="0"/>
                <a:cs typeface="Arial" panose="020B0604020202020204" pitchFamily="34" charset="0"/>
              </a:rPr>
              <a:t>Il </a:t>
            </a:r>
            <a:r>
              <a:rPr lang="it-IT" dirty="0" smtClean="0">
                <a:latin typeface="Arial" panose="020B0604020202020204" pitchFamily="34" charset="0"/>
                <a:cs typeface="Arial" panose="020B0604020202020204" pitchFamily="34" charset="0"/>
              </a:rPr>
              <a:t>Gambero rosso è </a:t>
            </a:r>
            <a:r>
              <a:rPr lang="it-IT" dirty="0">
                <a:latin typeface="Arial" panose="020B0604020202020204" pitchFamily="34" charset="0"/>
                <a:cs typeface="Arial" panose="020B0604020202020204" pitchFamily="34" charset="0"/>
              </a:rPr>
              <a:t>il più importante </a:t>
            </a:r>
            <a:r>
              <a:rPr lang="it-IT" dirty="0" smtClean="0">
                <a:latin typeface="Arial" panose="020B0604020202020204" pitchFamily="34" charset="0"/>
                <a:cs typeface="Arial" panose="020B0604020202020204" pitchFamily="34" charset="0"/>
              </a:rPr>
              <a:t>veicolo comunicativo del vino italiano nel mondo dopo Vinitaly</a:t>
            </a:r>
          </a:p>
          <a:p>
            <a:r>
              <a:rPr lang="it-IT" dirty="0">
                <a:latin typeface="Arial" panose="020B0604020202020204" pitchFamily="34" charset="0"/>
                <a:ea typeface="Cambria"/>
                <a:cs typeface="Arial" panose="020B0604020202020204" pitchFamily="34" charset="0"/>
              </a:rPr>
              <a:t>Finora le occasioni d’incontro sistemico fra i protagonisti del settore sono </a:t>
            </a:r>
            <a:r>
              <a:rPr lang="it-IT" dirty="0" smtClean="0">
                <a:latin typeface="Arial" panose="020B0604020202020204" pitchFamily="34" charset="0"/>
                <a:ea typeface="Cambria"/>
                <a:cs typeface="Arial" panose="020B0604020202020204" pitchFamily="34" charset="0"/>
              </a:rPr>
              <a:t>legate a eventi  di portata limitata all’interno </a:t>
            </a:r>
            <a:r>
              <a:rPr lang="it-IT" dirty="0">
                <a:latin typeface="Arial" panose="020B0604020202020204" pitchFamily="34" charset="0"/>
                <a:ea typeface="Cambria"/>
                <a:cs typeface="Arial" panose="020B0604020202020204" pitchFamily="34" charset="0"/>
              </a:rPr>
              <a:t>delle fiere (es. tavole rotonde), oppure inseriti in occasione dell’attribuzione di premi e </a:t>
            </a:r>
            <a:r>
              <a:rPr lang="it-IT" dirty="0" smtClean="0">
                <a:latin typeface="Arial" panose="020B0604020202020204" pitchFamily="34" charset="0"/>
                <a:ea typeface="Cambria"/>
                <a:cs typeface="Arial" panose="020B0604020202020204" pitchFamily="34" charset="0"/>
              </a:rPr>
              <a:t>riconoscimenti</a:t>
            </a:r>
            <a:r>
              <a:rPr lang="it-IT" dirty="0">
                <a:latin typeface="Arial" panose="020B0604020202020204" pitchFamily="34" charset="0"/>
                <a:ea typeface="Cambria"/>
                <a:cs typeface="Arial" panose="020B0604020202020204" pitchFamily="34" charset="0"/>
              </a:rPr>
              <a:t>.</a:t>
            </a:r>
            <a:endParaRPr lang="it-IT" dirty="0" smtClean="0">
              <a:latin typeface="Arial" panose="020B0604020202020204" pitchFamily="34" charset="0"/>
              <a:ea typeface="Cambria"/>
              <a:cs typeface="Arial" panose="020B0604020202020204" pitchFamily="34" charset="0"/>
            </a:endParaRPr>
          </a:p>
          <a:p>
            <a:r>
              <a:rPr lang="it-IT" dirty="0">
                <a:latin typeface="Arial" panose="020B0604020202020204" pitchFamily="34" charset="0"/>
                <a:ea typeface="Cambria"/>
                <a:cs typeface="Arial" panose="020B0604020202020204" pitchFamily="34" charset="0"/>
              </a:rPr>
              <a:t>L</a:t>
            </a:r>
            <a:r>
              <a:rPr lang="it-IT" dirty="0" smtClean="0">
                <a:latin typeface="Arial" panose="020B0604020202020204" pitchFamily="34" charset="0"/>
                <a:ea typeface="Cambria"/>
                <a:cs typeface="Arial" panose="020B0604020202020204" pitchFamily="34" charset="0"/>
              </a:rPr>
              <a:t>e </a:t>
            </a:r>
            <a:r>
              <a:rPr lang="it-IT" dirty="0">
                <a:latin typeface="Arial" panose="020B0604020202020204" pitchFamily="34" charset="0"/>
                <a:ea typeface="Cambria"/>
                <a:cs typeface="Arial" panose="020B0604020202020204" pitchFamily="34" charset="0"/>
              </a:rPr>
              <a:t>fiere di settore </a:t>
            </a:r>
            <a:r>
              <a:rPr lang="it-IT" dirty="0" smtClean="0">
                <a:latin typeface="Arial" panose="020B0604020202020204" pitchFamily="34" charset="0"/>
                <a:ea typeface="Cambria"/>
                <a:cs typeface="Arial" panose="020B0604020202020204" pitchFamily="34" charset="0"/>
              </a:rPr>
              <a:t> hanno evidenziato  di non essere in grado </a:t>
            </a:r>
            <a:r>
              <a:rPr lang="it-IT" dirty="0">
                <a:latin typeface="Arial" panose="020B0604020202020204" pitchFamily="34" charset="0"/>
                <a:ea typeface="Cambria"/>
                <a:cs typeface="Arial" panose="020B0604020202020204" pitchFamily="34" charset="0"/>
              </a:rPr>
              <a:t>di assolvere </a:t>
            </a:r>
            <a:r>
              <a:rPr lang="it-IT" dirty="0" smtClean="0">
                <a:latin typeface="Arial" panose="020B0604020202020204" pitchFamily="34" charset="0"/>
                <a:ea typeface="Cambria"/>
                <a:cs typeface="Arial" panose="020B0604020202020204" pitchFamily="34" charset="0"/>
              </a:rPr>
              <a:t>allo </a:t>
            </a:r>
            <a:r>
              <a:rPr lang="it-IT" dirty="0">
                <a:latin typeface="Arial" panose="020B0604020202020204" pitchFamily="34" charset="0"/>
                <a:ea typeface="Cambria"/>
                <a:cs typeface="Arial" panose="020B0604020202020204" pitchFamily="34" charset="0"/>
              </a:rPr>
              <a:t>scopo </a:t>
            </a:r>
            <a:r>
              <a:rPr lang="it-IT" dirty="0" smtClean="0">
                <a:latin typeface="Arial" panose="020B0604020202020204" pitchFamily="34" charset="0"/>
                <a:ea typeface="Cambria"/>
                <a:cs typeface="Arial" panose="020B0604020202020204" pitchFamily="34" charset="0"/>
              </a:rPr>
              <a:t>di </a:t>
            </a:r>
            <a:r>
              <a:rPr lang="it-IT" dirty="0">
                <a:latin typeface="Arial" panose="020B0604020202020204" pitchFamily="34" charset="0"/>
                <a:ea typeface="Cambria"/>
                <a:cs typeface="Arial" panose="020B0604020202020204" pitchFamily="34" charset="0"/>
              </a:rPr>
              <a:t>ospitare un momento di confronto e riflessione. </a:t>
            </a:r>
          </a:p>
          <a:p>
            <a:r>
              <a:rPr lang="it-IT" dirty="0" smtClean="0">
                <a:latin typeface="Arial" panose="020B0604020202020204" pitchFamily="34" charset="0"/>
                <a:cs typeface="Arial" panose="020B0604020202020204" pitchFamily="34" charset="0"/>
              </a:rPr>
              <a:t>E’ necessario  </a:t>
            </a:r>
            <a:r>
              <a:rPr lang="it-IT" dirty="0">
                <a:latin typeface="Arial" panose="020B0604020202020204" pitchFamily="34" charset="0"/>
                <a:cs typeface="Arial" panose="020B0604020202020204" pitchFamily="34" charset="0"/>
              </a:rPr>
              <a:t>perciò di un momento d’incontro, conoscenza e confronto, </a:t>
            </a:r>
            <a:r>
              <a:rPr lang="it-IT" dirty="0" smtClean="0">
                <a:latin typeface="Arial" panose="020B0604020202020204" pitchFamily="34" charset="0"/>
                <a:cs typeface="Arial" panose="020B0604020202020204" pitchFamily="34" charset="0"/>
              </a:rPr>
              <a:t>di </a:t>
            </a:r>
            <a:r>
              <a:rPr lang="it-IT" dirty="0">
                <a:latin typeface="Arial" panose="020B0604020202020204" pitchFamily="34" charset="0"/>
                <a:cs typeface="Arial" panose="020B0604020202020204" pitchFamily="34" charset="0"/>
              </a:rPr>
              <a:t>alto </a:t>
            </a:r>
            <a:r>
              <a:rPr lang="it-IT" dirty="0" smtClean="0">
                <a:latin typeface="Arial" panose="020B0604020202020204" pitchFamily="34" charset="0"/>
                <a:cs typeface="Arial" panose="020B0604020202020204" pitchFamily="34" charset="0"/>
              </a:rPr>
              <a:t>livello, uno </a:t>
            </a:r>
            <a:r>
              <a:rPr lang="it-IT" dirty="0">
                <a:latin typeface="Arial" panose="020B0604020202020204" pitchFamily="34" charset="0"/>
                <a:cs typeface="Arial" panose="020B0604020202020204" pitchFamily="34" charset="0"/>
              </a:rPr>
              <a:t>spazio di opportunità per l’istituzione di un evento </a:t>
            </a:r>
            <a:r>
              <a:rPr lang="it-IT" dirty="0" smtClean="0">
                <a:latin typeface="Arial" panose="020B0604020202020204" pitchFamily="34" charset="0"/>
                <a:cs typeface="Arial" panose="020B0604020202020204" pitchFamily="34" charset="0"/>
              </a:rPr>
              <a:t>internazionale</a:t>
            </a:r>
            <a:r>
              <a:rPr lang="it-IT" dirty="0">
                <a:latin typeface="Arial" panose="020B0604020202020204" pitchFamily="34" charset="0"/>
                <a:cs typeface="Arial" panose="020B0604020202020204" pitchFamily="34" charset="0"/>
              </a:rPr>
              <a:t>, che veda tutti i protagonisti del settore riunirsi assieme </a:t>
            </a:r>
            <a:r>
              <a:rPr lang="it-IT" dirty="0" smtClean="0">
                <a:latin typeface="Arial" panose="020B0604020202020204" pitchFamily="34" charset="0"/>
                <a:cs typeface="Arial" panose="020B0604020202020204" pitchFamily="34" charset="0"/>
              </a:rPr>
              <a:t>con cadenza periodica. </a:t>
            </a:r>
            <a:endParaRPr lang="it-IT"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50023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le condizioni di partenza</a:t>
            </a:r>
          </a:p>
        </p:txBody>
      </p:sp>
      <p:sp>
        <p:nvSpPr>
          <p:cNvPr id="3" name="Segnaposto contenuto 2"/>
          <p:cNvSpPr>
            <a:spLocks noGrp="1"/>
          </p:cNvSpPr>
          <p:nvPr>
            <p:ph sz="quarter" idx="13"/>
          </p:nvPr>
        </p:nvSpPr>
        <p:spPr/>
        <p:txBody>
          <a:bodyPr>
            <a:normAutofit fontScale="92500" lnSpcReduction="10000"/>
          </a:bodyPr>
          <a:lstStyle/>
          <a:p>
            <a:r>
              <a:rPr lang="it-IT" u="sng" dirty="0">
                <a:solidFill>
                  <a:srgbClr val="FF0000"/>
                </a:solidFill>
              </a:rPr>
              <a:t>Verso l’alto</a:t>
            </a:r>
          </a:p>
          <a:p>
            <a:r>
              <a:rPr lang="it-IT" dirty="0"/>
              <a:t>L’intero progetto è orientato ad innalzare ancora di più il target di riferimento </a:t>
            </a:r>
            <a:r>
              <a:rPr lang="it-IT" dirty="0" smtClean="0"/>
              <a:t>………. (Gambero rosso ?)</a:t>
            </a:r>
            <a:endParaRPr lang="it-IT" dirty="0"/>
          </a:p>
          <a:p>
            <a:r>
              <a:rPr lang="it-IT" dirty="0"/>
              <a:t>Questa </a:t>
            </a:r>
            <a:r>
              <a:rPr lang="it-IT" dirty="0" smtClean="0"/>
              <a:t>caratteristica </a:t>
            </a:r>
            <a:r>
              <a:rPr lang="it-IT" dirty="0"/>
              <a:t>dovrà essere garantita anche a tutti gli </a:t>
            </a:r>
            <a:r>
              <a:rPr lang="it-IT" dirty="0" smtClean="0"/>
              <a:t>eventi internazionali e nazionali che </a:t>
            </a:r>
            <a:r>
              <a:rPr lang="it-IT" dirty="0"/>
              <a:t>prenderanno vita nei prossimi anni sotto il marchio </a:t>
            </a:r>
            <a:r>
              <a:rPr lang="it-IT" dirty="0" smtClean="0"/>
              <a:t>……(Gambero rosso ?)</a:t>
            </a:r>
            <a:endParaRPr lang="it-IT" dirty="0"/>
          </a:p>
        </p:txBody>
      </p:sp>
      <p:sp>
        <p:nvSpPr>
          <p:cNvPr id="4" name="Segnaposto contenuto 3"/>
          <p:cNvSpPr>
            <a:spLocks noGrp="1"/>
          </p:cNvSpPr>
          <p:nvPr>
            <p:ph sz="quarter" idx="14"/>
          </p:nvPr>
        </p:nvSpPr>
        <p:spPr/>
        <p:txBody>
          <a:bodyPr>
            <a:normAutofit lnSpcReduction="10000"/>
          </a:bodyPr>
          <a:lstStyle/>
          <a:p>
            <a:r>
              <a:rPr lang="it-IT" u="sng" dirty="0">
                <a:solidFill>
                  <a:srgbClr val="FF0000"/>
                </a:solidFill>
              </a:rPr>
              <a:t>Verso l’autonomia</a:t>
            </a:r>
          </a:p>
          <a:p>
            <a:r>
              <a:rPr lang="it-IT" dirty="0"/>
              <a:t>Il </a:t>
            </a:r>
            <a:r>
              <a:rPr lang="it-IT" dirty="0" smtClean="0"/>
              <a:t>………. (Gambero rosso ?) deve </a:t>
            </a:r>
            <a:r>
              <a:rPr lang="it-IT" dirty="0"/>
              <a:t>essere completamente autonomo da tutti gli altri operatori del settore e non deve avere alcun ruolo nelle attività commerciali delle cantine</a:t>
            </a:r>
          </a:p>
          <a:p>
            <a:r>
              <a:rPr lang="it-IT" dirty="0"/>
              <a:t>L’autonomia deve valere sia nelle strutture e negli uomini, sia nelle metodologie di selezione </a:t>
            </a:r>
          </a:p>
        </p:txBody>
      </p:sp>
    </p:spTree>
    <p:extLst>
      <p:ext uri="{BB962C8B-B14F-4D97-AF65-F5344CB8AC3E}">
        <p14:creationId xmlns:p14="http://schemas.microsoft.com/office/powerpoint/2010/main" val="3385780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le linee di sviluppo</a:t>
            </a:r>
          </a:p>
        </p:txBody>
      </p:sp>
      <p:sp>
        <p:nvSpPr>
          <p:cNvPr id="3" name="Segnaposto contenuto 2"/>
          <p:cNvSpPr>
            <a:spLocks noGrp="1"/>
          </p:cNvSpPr>
          <p:nvPr>
            <p:ph idx="1"/>
          </p:nvPr>
        </p:nvSpPr>
        <p:spPr/>
        <p:txBody>
          <a:bodyPr/>
          <a:lstStyle/>
          <a:p>
            <a:pPr marL="502920" indent="-457200">
              <a:buFont typeface="+mj-lt"/>
              <a:buAutoNum type="arabicPeriod"/>
            </a:pPr>
            <a:r>
              <a:rPr lang="it-IT" sz="2400" dirty="0"/>
              <a:t>La </a:t>
            </a:r>
            <a:r>
              <a:rPr lang="it-IT" sz="2400" dirty="0" smtClean="0"/>
              <a:t>Fondazione :  </a:t>
            </a:r>
            <a:r>
              <a:rPr lang="it-IT" sz="2400" dirty="0"/>
              <a:t>la Formazione e l’Accademy</a:t>
            </a:r>
          </a:p>
          <a:p>
            <a:pPr marL="502920" indent="-457200">
              <a:buFont typeface="+mj-lt"/>
              <a:buAutoNum type="arabicPeriod"/>
            </a:pPr>
            <a:r>
              <a:rPr lang="it-IT" sz="2400" dirty="0"/>
              <a:t>Gli eventi internazionali</a:t>
            </a:r>
          </a:p>
          <a:p>
            <a:pPr marL="502920" indent="-457200">
              <a:buFont typeface="+mj-lt"/>
              <a:buAutoNum type="arabicPeriod"/>
            </a:pPr>
            <a:r>
              <a:rPr lang="it-IT" sz="2400" dirty="0"/>
              <a:t>La Davos del Vino</a:t>
            </a:r>
          </a:p>
          <a:p>
            <a:pPr marL="45720" indent="0">
              <a:buNone/>
            </a:pPr>
            <a:r>
              <a:rPr lang="it-IT" sz="2400" dirty="0" smtClean="0">
                <a:solidFill>
                  <a:schemeClr val="tx2">
                    <a:lumMod val="75000"/>
                  </a:schemeClr>
                </a:solidFill>
              </a:rPr>
              <a:t>4. </a:t>
            </a:r>
            <a:r>
              <a:rPr lang="it-IT" sz="2400" dirty="0" smtClean="0"/>
              <a:t>la formazione degli Ambassador</a:t>
            </a:r>
            <a:endParaRPr lang="it-IT" sz="2400" dirty="0"/>
          </a:p>
          <a:p>
            <a:pPr marL="45720" indent="0">
              <a:buNone/>
            </a:pPr>
            <a:endParaRPr lang="it-IT" dirty="0"/>
          </a:p>
        </p:txBody>
      </p:sp>
    </p:spTree>
    <p:extLst>
      <p:ext uri="{BB962C8B-B14F-4D97-AF65-F5344CB8AC3E}">
        <p14:creationId xmlns:p14="http://schemas.microsoft.com/office/powerpoint/2010/main" val="29412494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la fondazione</a:t>
            </a:r>
          </a:p>
        </p:txBody>
      </p:sp>
      <p:sp>
        <p:nvSpPr>
          <p:cNvPr id="3" name="Segnaposto testo 2"/>
          <p:cNvSpPr>
            <a:spLocks noGrp="1"/>
          </p:cNvSpPr>
          <p:nvPr>
            <p:ph type="body" idx="1"/>
          </p:nvPr>
        </p:nvSpPr>
        <p:spPr/>
        <p:txBody>
          <a:bodyPr/>
          <a:lstStyle/>
          <a:p>
            <a:r>
              <a:rPr lang="it-IT" dirty="0"/>
              <a:t>1. capitolo</a:t>
            </a:r>
          </a:p>
        </p:txBody>
      </p:sp>
    </p:spTree>
    <p:extLst>
      <p:ext uri="{BB962C8B-B14F-4D97-AF65-F5344CB8AC3E}">
        <p14:creationId xmlns:p14="http://schemas.microsoft.com/office/powerpoint/2010/main" val="17011474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nasce la </a:t>
            </a:r>
            <a:r>
              <a:rPr lang="it-IT" dirty="0" smtClean="0"/>
              <a:t>Fondazione……</a:t>
            </a:r>
            <a:endParaRPr lang="it-IT" dirty="0"/>
          </a:p>
        </p:txBody>
      </p:sp>
      <p:sp>
        <p:nvSpPr>
          <p:cNvPr id="3" name="Segnaposto contenuto 2"/>
          <p:cNvSpPr>
            <a:spLocks noGrp="1"/>
          </p:cNvSpPr>
          <p:nvPr>
            <p:ph idx="1"/>
          </p:nvPr>
        </p:nvSpPr>
        <p:spPr/>
        <p:txBody>
          <a:bodyPr>
            <a:normAutofit fontScale="85000" lnSpcReduction="10000"/>
          </a:bodyPr>
          <a:lstStyle/>
          <a:p>
            <a:r>
              <a:rPr lang="it-IT" dirty="0"/>
              <a:t>La F</a:t>
            </a:r>
            <a:r>
              <a:rPr lang="it-IT" dirty="0" smtClean="0"/>
              <a:t>ondazione……… </a:t>
            </a:r>
            <a:r>
              <a:rPr lang="it-IT" dirty="0"/>
              <a:t>sarà garante dell’autonomia </a:t>
            </a:r>
            <a:r>
              <a:rPr lang="it-IT" dirty="0" smtClean="0"/>
              <a:t>delle scelte progettuali </a:t>
            </a:r>
            <a:endParaRPr lang="it-IT" dirty="0"/>
          </a:p>
          <a:p>
            <a:r>
              <a:rPr lang="it-IT" dirty="0"/>
              <a:t>La </a:t>
            </a:r>
            <a:r>
              <a:rPr lang="it-IT" dirty="0" smtClean="0"/>
              <a:t>Fondazione …vedrà impegnate </a:t>
            </a:r>
            <a:r>
              <a:rPr lang="it-IT" dirty="0"/>
              <a:t>nelle sue funzioni apicali </a:t>
            </a:r>
            <a:r>
              <a:rPr lang="it-IT" dirty="0" smtClean="0"/>
              <a:t>( il Comitato Scientifico) figure </a:t>
            </a:r>
            <a:r>
              <a:rPr lang="it-IT" dirty="0"/>
              <a:t>indiscusse di alto profilo professionale e culturale, provenienti da mondo del vino ma anche dall’impresa, dal giornalismo, dall’accademia</a:t>
            </a:r>
          </a:p>
          <a:p>
            <a:r>
              <a:rPr lang="it-IT" dirty="0"/>
              <a:t>La </a:t>
            </a:r>
            <a:r>
              <a:rPr lang="it-IT" dirty="0" smtClean="0"/>
              <a:t>Fondazione </a:t>
            </a:r>
            <a:r>
              <a:rPr lang="it-IT" dirty="0"/>
              <a:t>approva e gestisce </a:t>
            </a:r>
            <a:r>
              <a:rPr lang="it-IT" dirty="0" smtClean="0"/>
              <a:t> il Progetto Davos attraverso un’ </a:t>
            </a:r>
            <a:r>
              <a:rPr lang="it-IT" dirty="0"/>
              <a:t>C</a:t>
            </a:r>
            <a:r>
              <a:rPr lang="it-IT" dirty="0" smtClean="0"/>
              <a:t>omitato organizzativo internazionale ed interdisciplinare</a:t>
            </a:r>
          </a:p>
          <a:p>
            <a:r>
              <a:rPr lang="it-IT" dirty="0" smtClean="0"/>
              <a:t>La Fondazione </a:t>
            </a:r>
            <a:r>
              <a:rPr lang="it-IT" dirty="0"/>
              <a:t>definisce le linee strategiche del progetto didattico dell’Accademy e sceglie i progetti di </a:t>
            </a:r>
            <a:r>
              <a:rPr lang="it-IT" dirty="0" smtClean="0"/>
              <a:t>ricerca e di formazione</a:t>
            </a:r>
            <a:endParaRPr lang="it-IT" dirty="0"/>
          </a:p>
          <a:p>
            <a:r>
              <a:rPr lang="it-IT" dirty="0"/>
              <a:t>La fondazione è una no-profit e quindi accede a tutti i contributi pubblici e privati per la promozione della cultura italiana nel mondo</a:t>
            </a:r>
          </a:p>
        </p:txBody>
      </p:sp>
    </p:spTree>
    <p:extLst>
      <p:ext uri="{BB962C8B-B14F-4D97-AF65-F5344CB8AC3E}">
        <p14:creationId xmlns:p14="http://schemas.microsoft.com/office/powerpoint/2010/main" val="6161557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struttura della fondazione</a:t>
            </a:r>
          </a:p>
        </p:txBody>
      </p:sp>
      <p:sp>
        <p:nvSpPr>
          <p:cNvPr id="3" name="Segnaposto contenuto 2"/>
          <p:cNvSpPr>
            <a:spLocks noGrp="1"/>
          </p:cNvSpPr>
          <p:nvPr>
            <p:ph sz="quarter" idx="13"/>
          </p:nvPr>
        </p:nvSpPr>
        <p:spPr>
          <a:xfrm>
            <a:off x="2267744" y="2708920"/>
            <a:ext cx="3566160" cy="3593592"/>
          </a:xfrm>
        </p:spPr>
        <p:txBody>
          <a:bodyPr/>
          <a:lstStyle/>
          <a:p>
            <a:r>
              <a:rPr lang="it-IT" dirty="0"/>
              <a:t>La fondazione avrà un nucleo iniziale di «soci fondatori» </a:t>
            </a:r>
            <a:endParaRPr lang="it-IT" dirty="0" smtClean="0"/>
          </a:p>
          <a:p>
            <a:endParaRPr lang="it-IT" dirty="0" smtClean="0"/>
          </a:p>
          <a:p>
            <a:r>
              <a:rPr lang="it-IT" dirty="0" smtClean="0"/>
              <a:t>Ai </a:t>
            </a:r>
            <a:r>
              <a:rPr lang="it-IT" dirty="0"/>
              <a:t>soci fondatori saranno assegnati i poteri di nomina dei vertici e di ammissione dei nuovi </a:t>
            </a:r>
            <a:r>
              <a:rPr lang="it-IT" dirty="0" smtClean="0"/>
              <a:t>soci</a:t>
            </a:r>
            <a:endParaRPr lang="it-IT" dirty="0"/>
          </a:p>
        </p:txBody>
      </p:sp>
    </p:spTree>
    <p:extLst>
      <p:ext uri="{BB962C8B-B14F-4D97-AF65-F5344CB8AC3E}">
        <p14:creationId xmlns:p14="http://schemas.microsoft.com/office/powerpoint/2010/main" val="10143280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accademy</a:t>
            </a:r>
            <a:r>
              <a:rPr lang="it-IT" dirty="0"/>
              <a:t> e ricerca</a:t>
            </a:r>
          </a:p>
        </p:txBody>
      </p:sp>
      <p:sp>
        <p:nvSpPr>
          <p:cNvPr id="3" name="Segnaposto contenuto 2"/>
          <p:cNvSpPr>
            <a:spLocks noGrp="1"/>
          </p:cNvSpPr>
          <p:nvPr>
            <p:ph sz="quarter" idx="13"/>
          </p:nvPr>
        </p:nvSpPr>
        <p:spPr/>
        <p:txBody>
          <a:bodyPr/>
          <a:lstStyle/>
          <a:p>
            <a:r>
              <a:rPr lang="it-IT" dirty="0" err="1"/>
              <a:t>L</a:t>
            </a:r>
            <a:r>
              <a:rPr lang="it-IT" dirty="0" err="1" smtClean="0"/>
              <a:t>’accademy</a:t>
            </a:r>
            <a:r>
              <a:rPr lang="it-IT" dirty="0" smtClean="0"/>
              <a:t> è </a:t>
            </a:r>
            <a:r>
              <a:rPr lang="it-IT" dirty="0"/>
              <a:t>la scuola di alta formazione del vino e della gastronomia italiana</a:t>
            </a:r>
          </a:p>
          <a:p>
            <a:r>
              <a:rPr lang="it-IT" dirty="0"/>
              <a:t>La scuola si prefigge lo scopo di formare nuove figure interdisciplinari in grado di interpretare le novità emergenti nel mercato globale</a:t>
            </a:r>
          </a:p>
        </p:txBody>
      </p:sp>
      <p:sp>
        <p:nvSpPr>
          <p:cNvPr id="4" name="Segnaposto contenuto 3"/>
          <p:cNvSpPr>
            <a:spLocks noGrp="1"/>
          </p:cNvSpPr>
          <p:nvPr>
            <p:ph sz="quarter" idx="14"/>
          </p:nvPr>
        </p:nvSpPr>
        <p:spPr/>
        <p:txBody>
          <a:bodyPr/>
          <a:lstStyle/>
          <a:p>
            <a:r>
              <a:rPr lang="it-IT" dirty="0"/>
              <a:t>La fondazione promuoverà progetti di ricerca in collaborazione con altri soggetti interessati </a:t>
            </a:r>
            <a:r>
              <a:rPr lang="it-IT" dirty="0" smtClean="0"/>
              <a:t>( VIA, </a:t>
            </a:r>
            <a:r>
              <a:rPr lang="it-IT" dirty="0" err="1" smtClean="0"/>
              <a:t>Università,aziende</a:t>
            </a:r>
            <a:r>
              <a:rPr lang="it-IT" dirty="0" smtClean="0"/>
              <a:t> </a:t>
            </a:r>
            <a:r>
              <a:rPr lang="it-IT" dirty="0" err="1" smtClean="0"/>
              <a:t>private,pubbliche</a:t>
            </a:r>
            <a:r>
              <a:rPr lang="it-IT" dirty="0" smtClean="0"/>
              <a:t> amministrazioni, Consorzi….)</a:t>
            </a:r>
            <a:endParaRPr lang="it-IT" dirty="0"/>
          </a:p>
        </p:txBody>
      </p:sp>
    </p:spTree>
    <p:extLst>
      <p:ext uri="{BB962C8B-B14F-4D97-AF65-F5344CB8AC3E}">
        <p14:creationId xmlns:p14="http://schemas.microsoft.com/office/powerpoint/2010/main" val="13797320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rapporti </a:t>
            </a:r>
            <a:r>
              <a:rPr lang="it-IT" dirty="0"/>
              <a:t>internazionali</a:t>
            </a:r>
          </a:p>
        </p:txBody>
      </p:sp>
      <p:sp>
        <p:nvSpPr>
          <p:cNvPr id="3" name="Segnaposto testo 2"/>
          <p:cNvSpPr>
            <a:spLocks noGrp="1"/>
          </p:cNvSpPr>
          <p:nvPr>
            <p:ph type="body" idx="1"/>
          </p:nvPr>
        </p:nvSpPr>
        <p:spPr/>
        <p:txBody>
          <a:bodyPr/>
          <a:lstStyle/>
          <a:p>
            <a:r>
              <a:rPr lang="it-IT" dirty="0"/>
              <a:t>2. Capitolo</a:t>
            </a:r>
          </a:p>
        </p:txBody>
      </p:sp>
    </p:spTree>
    <p:extLst>
      <p:ext uri="{BB962C8B-B14F-4D97-AF65-F5344CB8AC3E}">
        <p14:creationId xmlns:p14="http://schemas.microsoft.com/office/powerpoint/2010/main" val="11753595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Davos del vino  </a:t>
            </a:r>
            <a:r>
              <a:rPr lang="it-IT" dirty="0" err="1" smtClean="0"/>
              <a:t>international</a:t>
            </a:r>
            <a:endParaRPr lang="it-IT" dirty="0"/>
          </a:p>
        </p:txBody>
      </p:sp>
      <p:sp>
        <p:nvSpPr>
          <p:cNvPr id="3" name="Segnaposto contenuto 2"/>
          <p:cNvSpPr>
            <a:spLocks noGrp="1"/>
          </p:cNvSpPr>
          <p:nvPr>
            <p:ph idx="1"/>
          </p:nvPr>
        </p:nvSpPr>
        <p:spPr/>
        <p:txBody>
          <a:bodyPr/>
          <a:lstStyle/>
          <a:p>
            <a:r>
              <a:rPr lang="it-IT" dirty="0"/>
              <a:t>Il </a:t>
            </a:r>
            <a:r>
              <a:rPr lang="it-IT" dirty="0" smtClean="0"/>
              <a:t>VIA  </a:t>
            </a:r>
            <a:r>
              <a:rPr lang="it-IT" dirty="0"/>
              <a:t>è </a:t>
            </a:r>
            <a:r>
              <a:rPr lang="it-IT" dirty="0" smtClean="0"/>
              <a:t>un’organizzazione dal profilo internazionale che ha una rete molto fitta di rapporti con molti referenti nel mondo del vino. Questa situazione si integra molto bene con quella del Gambero rosso sia a livello nazionale che internazionale.</a:t>
            </a:r>
            <a:endParaRPr lang="it-IT" dirty="0"/>
          </a:p>
          <a:p>
            <a:r>
              <a:rPr lang="it-IT" dirty="0"/>
              <a:t>È fondamentale estendere la rete dei contatti verso </a:t>
            </a:r>
            <a:r>
              <a:rPr lang="it-IT" dirty="0" smtClean="0"/>
              <a:t>i </a:t>
            </a:r>
            <a:r>
              <a:rPr lang="it-IT" dirty="0"/>
              <a:t>nuovi mercati, evitando la sovrapposizione  </a:t>
            </a:r>
            <a:r>
              <a:rPr lang="it-IT" dirty="0" smtClean="0"/>
              <a:t>e sviluppando nuovi rapporti con le istituzioni internazionali ( es OIV)</a:t>
            </a:r>
            <a:endParaRPr lang="it-IT" dirty="0"/>
          </a:p>
        </p:txBody>
      </p:sp>
    </p:spTree>
    <p:extLst>
      <p:ext uri="{BB962C8B-B14F-4D97-AF65-F5344CB8AC3E}">
        <p14:creationId xmlns:p14="http://schemas.microsoft.com/office/powerpoint/2010/main" val="8280822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il format</a:t>
            </a:r>
          </a:p>
        </p:txBody>
      </p:sp>
      <p:sp>
        <p:nvSpPr>
          <p:cNvPr id="3" name="Segnaposto contenuto 2"/>
          <p:cNvSpPr>
            <a:spLocks noGrp="1"/>
          </p:cNvSpPr>
          <p:nvPr>
            <p:ph idx="1"/>
          </p:nvPr>
        </p:nvSpPr>
        <p:spPr/>
        <p:txBody>
          <a:bodyPr/>
          <a:lstStyle/>
          <a:p>
            <a:r>
              <a:rPr lang="it-IT" dirty="0"/>
              <a:t>Il format supera ciò che hanno fatto Gambero </a:t>
            </a:r>
            <a:r>
              <a:rPr lang="it-IT" dirty="0" smtClean="0"/>
              <a:t>Rosso e </a:t>
            </a:r>
            <a:r>
              <a:rPr lang="it-IT" dirty="0"/>
              <a:t>Vinitaly </a:t>
            </a:r>
            <a:r>
              <a:rPr lang="it-IT" dirty="0" smtClean="0"/>
              <a:t>in </a:t>
            </a:r>
            <a:r>
              <a:rPr lang="it-IT" dirty="0"/>
              <a:t>questi anni, con la mera presentazione del vino italiano </a:t>
            </a:r>
          </a:p>
          <a:p>
            <a:r>
              <a:rPr lang="it-IT" dirty="0" smtClean="0"/>
              <a:t>il </a:t>
            </a:r>
            <a:r>
              <a:rPr lang="it-IT" dirty="0"/>
              <a:t>format </a:t>
            </a:r>
            <a:r>
              <a:rPr lang="it-IT" dirty="0" smtClean="0"/>
              <a:t> prevede un incontro annuale in un Paese ospitante che coinvolga i produttori italiani ( non solo di vino, ma di tecnologie avanzate) ed i produttori locali sotto l’egida di un organismo interprofessionale del Paese</a:t>
            </a:r>
            <a:endParaRPr lang="it-IT" dirty="0"/>
          </a:p>
          <a:p>
            <a:r>
              <a:rPr lang="it-IT" dirty="0"/>
              <a:t>Gli eventi </a:t>
            </a:r>
            <a:r>
              <a:rPr lang="it-IT" dirty="0" smtClean="0"/>
              <a:t>sono </a:t>
            </a:r>
            <a:r>
              <a:rPr lang="it-IT" dirty="0"/>
              <a:t>gestiti direttamente dalla </a:t>
            </a:r>
            <a:r>
              <a:rPr lang="it-IT" dirty="0" smtClean="0"/>
              <a:t>Fondazione e </a:t>
            </a:r>
            <a:r>
              <a:rPr lang="it-IT" dirty="0"/>
              <a:t>non si prevedono forme di franchising</a:t>
            </a:r>
          </a:p>
        </p:txBody>
      </p:sp>
    </p:spTree>
    <p:extLst>
      <p:ext uri="{BB962C8B-B14F-4D97-AF65-F5344CB8AC3E}">
        <p14:creationId xmlns:p14="http://schemas.microsoft.com/office/powerpoint/2010/main" val="24058321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la Davos del Vino</a:t>
            </a:r>
          </a:p>
        </p:txBody>
      </p:sp>
      <p:sp>
        <p:nvSpPr>
          <p:cNvPr id="3" name="Segnaposto testo 2"/>
          <p:cNvSpPr>
            <a:spLocks noGrp="1"/>
          </p:cNvSpPr>
          <p:nvPr>
            <p:ph type="body" idx="1"/>
          </p:nvPr>
        </p:nvSpPr>
        <p:spPr/>
        <p:txBody>
          <a:bodyPr/>
          <a:lstStyle/>
          <a:p>
            <a:r>
              <a:rPr lang="it-IT" dirty="0"/>
              <a:t>3. Capitolo</a:t>
            </a:r>
          </a:p>
        </p:txBody>
      </p:sp>
    </p:spTree>
    <p:extLst>
      <p:ext uri="{BB962C8B-B14F-4D97-AF65-F5344CB8AC3E}">
        <p14:creationId xmlns:p14="http://schemas.microsoft.com/office/powerpoint/2010/main" val="6699724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Un appuntamento che non c’è</a:t>
            </a:r>
          </a:p>
        </p:txBody>
      </p:sp>
      <p:sp>
        <p:nvSpPr>
          <p:cNvPr id="3" name="Segnaposto contenuto 2"/>
          <p:cNvSpPr>
            <a:spLocks noGrp="1"/>
          </p:cNvSpPr>
          <p:nvPr>
            <p:ph idx="1"/>
          </p:nvPr>
        </p:nvSpPr>
        <p:spPr/>
        <p:txBody>
          <a:bodyPr/>
          <a:lstStyle/>
          <a:p>
            <a:r>
              <a:rPr lang="it-IT" dirty="0"/>
              <a:t>Con «una Davos del Vino» vogliamo indicare un appuntamento che non c’è, non solo in Italia.</a:t>
            </a:r>
          </a:p>
          <a:p>
            <a:r>
              <a:rPr lang="it-IT" dirty="0"/>
              <a:t>L’assemblea degli stati generali del vino ha come scopo quello di creare un appuntamento unico a livello globale per ascoltare le cose più nuove che emergono nel settore, confrontarsi con le tendenze dei consumatori e del mercato, condividere le migliori esperienze e i trend emergenti</a:t>
            </a:r>
          </a:p>
          <a:p>
            <a:r>
              <a:rPr lang="it-IT" dirty="0" smtClean="0"/>
              <a:t>un </a:t>
            </a:r>
            <a:r>
              <a:rPr lang="it-IT" dirty="0"/>
              <a:t>luogo dove con ricorrenza annuale si riunisce il gotha del vino e si assumono decisioni «informali»</a:t>
            </a:r>
          </a:p>
        </p:txBody>
      </p:sp>
    </p:spTree>
    <p:extLst>
      <p:ext uri="{BB962C8B-B14F-4D97-AF65-F5344CB8AC3E}">
        <p14:creationId xmlns:p14="http://schemas.microsoft.com/office/powerpoint/2010/main" val="1863183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L’evento</a:t>
            </a:r>
          </a:p>
        </p:txBody>
      </p:sp>
      <p:sp>
        <p:nvSpPr>
          <p:cNvPr id="3" name="Segnaposto contenuto 2"/>
          <p:cNvSpPr>
            <a:spLocks noGrp="1"/>
          </p:cNvSpPr>
          <p:nvPr>
            <p:ph sz="quarter" idx="13"/>
          </p:nvPr>
        </p:nvSpPr>
        <p:spPr/>
        <p:txBody>
          <a:bodyPr>
            <a:normAutofit lnSpcReduction="10000"/>
          </a:bodyPr>
          <a:lstStyle/>
          <a:p>
            <a:r>
              <a:rPr lang="it-IT" dirty="0"/>
              <a:t>T</a:t>
            </a:r>
            <a:r>
              <a:rPr lang="it-IT" dirty="0" smtClean="0"/>
              <a:t>re </a:t>
            </a:r>
            <a:r>
              <a:rPr lang="it-IT" dirty="0"/>
              <a:t>giorni </a:t>
            </a:r>
            <a:r>
              <a:rPr lang="it-IT" dirty="0" smtClean="0"/>
              <a:t>di convegni ed incontri</a:t>
            </a:r>
          </a:p>
          <a:p>
            <a:r>
              <a:rPr lang="it-IT" dirty="0" smtClean="0"/>
              <a:t>Oratori </a:t>
            </a:r>
            <a:r>
              <a:rPr lang="it-IT" dirty="0"/>
              <a:t>di spicco provenienti da ogni parte del mondo</a:t>
            </a:r>
          </a:p>
          <a:p>
            <a:r>
              <a:rPr lang="it-IT" dirty="0"/>
              <a:t>Un luogo di confronto sulle politiche per il vino (politici, banchieri, grandi manager della logistica, del commercio, del lusso)</a:t>
            </a:r>
          </a:p>
          <a:p>
            <a:r>
              <a:rPr lang="it-IT" dirty="0"/>
              <a:t>Presentazione di una ricerca ad hoc</a:t>
            </a:r>
          </a:p>
        </p:txBody>
      </p:sp>
      <p:sp>
        <p:nvSpPr>
          <p:cNvPr id="4" name="Segnaposto contenuto 3"/>
          <p:cNvSpPr>
            <a:spLocks noGrp="1"/>
          </p:cNvSpPr>
          <p:nvPr>
            <p:ph sz="quarter" idx="14"/>
          </p:nvPr>
        </p:nvSpPr>
        <p:spPr/>
        <p:txBody>
          <a:bodyPr/>
          <a:lstStyle/>
          <a:p>
            <a:r>
              <a:rPr lang="it-IT" dirty="0"/>
              <a:t>Un evento a numero chiuso (200 persone) in parte invitati, in parte paganti (modello Ambrosetti)</a:t>
            </a:r>
          </a:p>
          <a:p>
            <a:r>
              <a:rPr lang="it-IT" dirty="0"/>
              <a:t>Sponsor selezionati con cura (una grande banca, una grande </a:t>
            </a:r>
            <a:r>
              <a:rPr lang="it-IT" dirty="0" err="1"/>
              <a:t>telco</a:t>
            </a:r>
            <a:r>
              <a:rPr lang="it-IT" dirty="0"/>
              <a:t>, un player dell’energia)</a:t>
            </a:r>
          </a:p>
          <a:p>
            <a:r>
              <a:rPr lang="it-IT" dirty="0"/>
              <a:t>Attenzione al mondo dei Big Data</a:t>
            </a:r>
          </a:p>
        </p:txBody>
      </p:sp>
    </p:spTree>
    <p:extLst>
      <p:ext uri="{BB962C8B-B14F-4D97-AF65-F5344CB8AC3E}">
        <p14:creationId xmlns:p14="http://schemas.microsoft.com/office/powerpoint/2010/main" val="18775346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t>Il network degli </a:t>
            </a:r>
            <a:r>
              <a:rPr lang="it-IT" dirty="0" smtClean="0"/>
              <a:t>Ambassador del VIA</a:t>
            </a:r>
            <a:endParaRPr lang="it-IT" dirty="0"/>
          </a:p>
        </p:txBody>
      </p:sp>
      <p:sp>
        <p:nvSpPr>
          <p:cNvPr id="3" name="Segnaposto testo 2"/>
          <p:cNvSpPr>
            <a:spLocks noGrp="1"/>
          </p:cNvSpPr>
          <p:nvPr>
            <p:ph type="body" idx="1"/>
          </p:nvPr>
        </p:nvSpPr>
        <p:spPr/>
        <p:txBody>
          <a:bodyPr/>
          <a:lstStyle/>
          <a:p>
            <a:r>
              <a:rPr lang="it-IT" dirty="0" smtClean="0"/>
              <a:t>4. Capitolo</a:t>
            </a:r>
            <a:endParaRPr lang="it-IT" dirty="0"/>
          </a:p>
        </p:txBody>
      </p:sp>
    </p:spTree>
    <p:extLst>
      <p:ext uri="{BB962C8B-B14F-4D97-AF65-F5344CB8AC3E}">
        <p14:creationId xmlns:p14="http://schemas.microsoft.com/office/powerpoint/2010/main" val="8986897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t>cosa non può fare </a:t>
            </a:r>
            <a:r>
              <a:rPr lang="it-IT" dirty="0" smtClean="0"/>
              <a:t>la Fondazione…</a:t>
            </a:r>
            <a:endParaRPr lang="it-IT" dirty="0"/>
          </a:p>
        </p:txBody>
      </p:sp>
      <p:sp>
        <p:nvSpPr>
          <p:cNvPr id="3" name="Segnaposto contenuto 2"/>
          <p:cNvSpPr>
            <a:spLocks noGrp="1"/>
          </p:cNvSpPr>
          <p:nvPr>
            <p:ph sz="quarter" idx="13"/>
          </p:nvPr>
        </p:nvSpPr>
        <p:spPr/>
        <p:txBody>
          <a:bodyPr/>
          <a:lstStyle/>
          <a:p>
            <a:r>
              <a:rPr lang="it-IT" dirty="0"/>
              <a:t>Non può essere un produttore</a:t>
            </a:r>
          </a:p>
          <a:p>
            <a:r>
              <a:rPr lang="it-IT" dirty="0"/>
              <a:t>Non può avere interessi in reti distributive</a:t>
            </a:r>
          </a:p>
          <a:p>
            <a:r>
              <a:rPr lang="it-IT" dirty="0"/>
              <a:t>Non può svolgere attività commerciali, anche in modalità </a:t>
            </a:r>
            <a:r>
              <a:rPr lang="it-IT" dirty="0" smtClean="0"/>
              <a:t>e-commerce</a:t>
            </a:r>
            <a:endParaRPr lang="it-IT" dirty="0"/>
          </a:p>
        </p:txBody>
      </p:sp>
    </p:spTree>
    <p:extLst>
      <p:ext uri="{BB962C8B-B14F-4D97-AF65-F5344CB8AC3E}">
        <p14:creationId xmlns:p14="http://schemas.microsoft.com/office/powerpoint/2010/main" val="19919011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alcune cose da fare </a:t>
            </a:r>
          </a:p>
        </p:txBody>
      </p:sp>
      <p:sp>
        <p:nvSpPr>
          <p:cNvPr id="3" name="Segnaposto testo 2"/>
          <p:cNvSpPr>
            <a:spLocks noGrp="1"/>
          </p:cNvSpPr>
          <p:nvPr>
            <p:ph type="body" idx="1"/>
          </p:nvPr>
        </p:nvSpPr>
        <p:spPr/>
        <p:txBody>
          <a:bodyPr/>
          <a:lstStyle/>
          <a:p>
            <a:r>
              <a:rPr lang="it-IT" dirty="0"/>
              <a:t>6. conclusioni</a:t>
            </a:r>
          </a:p>
        </p:txBody>
      </p:sp>
    </p:spTree>
    <p:extLst>
      <p:ext uri="{BB962C8B-B14F-4D97-AF65-F5344CB8AC3E}">
        <p14:creationId xmlns:p14="http://schemas.microsoft.com/office/powerpoint/2010/main" val="28051335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in sospeso</a:t>
            </a:r>
          </a:p>
        </p:txBody>
      </p:sp>
      <p:sp>
        <p:nvSpPr>
          <p:cNvPr id="3" name="Segnaposto contenuto 2"/>
          <p:cNvSpPr>
            <a:spLocks noGrp="1"/>
          </p:cNvSpPr>
          <p:nvPr>
            <p:ph idx="1"/>
          </p:nvPr>
        </p:nvSpPr>
        <p:spPr/>
        <p:txBody>
          <a:bodyPr/>
          <a:lstStyle/>
          <a:p>
            <a:r>
              <a:rPr lang="it-IT" dirty="0"/>
              <a:t>Business </a:t>
            </a:r>
            <a:r>
              <a:rPr lang="it-IT" dirty="0" err="1"/>
              <a:t>plan</a:t>
            </a:r>
            <a:r>
              <a:rPr lang="it-IT" dirty="0"/>
              <a:t> </a:t>
            </a:r>
            <a:r>
              <a:rPr lang="it-IT" dirty="0" smtClean="0"/>
              <a:t>2023-2028</a:t>
            </a:r>
            <a:endParaRPr lang="it-IT" dirty="0"/>
          </a:p>
          <a:p>
            <a:r>
              <a:rPr lang="it-IT" dirty="0"/>
              <a:t>Sviluppo parte editoriale</a:t>
            </a:r>
          </a:p>
          <a:p>
            <a:r>
              <a:rPr lang="it-IT" dirty="0" smtClean="0"/>
              <a:t>Ruolo del Gambero rosso</a:t>
            </a:r>
            <a:endParaRPr lang="it-IT" dirty="0"/>
          </a:p>
          <a:p>
            <a:r>
              <a:rPr lang="it-IT" dirty="0"/>
              <a:t>Ruolo di </a:t>
            </a:r>
            <a:r>
              <a:rPr lang="it-IT" dirty="0" smtClean="0"/>
              <a:t>VIA</a:t>
            </a:r>
            <a:endParaRPr lang="it-IT" dirty="0"/>
          </a:p>
          <a:p>
            <a:r>
              <a:rPr lang="it-IT" dirty="0"/>
              <a:t>Partnership industriale </a:t>
            </a:r>
            <a:r>
              <a:rPr lang="it-IT" dirty="0" smtClean="0"/>
              <a:t>?</a:t>
            </a:r>
          </a:p>
          <a:p>
            <a:r>
              <a:rPr lang="it-IT" dirty="0" smtClean="0"/>
              <a:t>Fonti </a:t>
            </a:r>
            <a:r>
              <a:rPr lang="it-IT" smtClean="0"/>
              <a:t>di finanziamento</a:t>
            </a:r>
            <a:endParaRPr lang="it-IT" dirty="0"/>
          </a:p>
        </p:txBody>
      </p:sp>
    </p:spTree>
    <p:extLst>
      <p:ext uri="{BB962C8B-B14F-4D97-AF65-F5344CB8AC3E}">
        <p14:creationId xmlns:p14="http://schemas.microsoft.com/office/powerpoint/2010/main" val="222789291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ospettiva">
  <a:themeElements>
    <a:clrScheme name="Prospettiva">
      <a:dk1>
        <a:sysClr val="windowText" lastClr="000000"/>
      </a:dk1>
      <a:lt1>
        <a:sysClr val="window" lastClr="FFFFFF"/>
      </a:lt1>
      <a:dk2>
        <a:srgbClr val="283138"/>
      </a:dk2>
      <a:lt2>
        <a:srgbClr val="FF8600"/>
      </a:lt2>
      <a:accent1>
        <a:srgbClr val="838D9B"/>
      </a:accent1>
      <a:accent2>
        <a:srgbClr val="D2610C"/>
      </a:accent2>
      <a:accent3>
        <a:srgbClr val="80716A"/>
      </a:accent3>
      <a:accent4>
        <a:srgbClr val="94147C"/>
      </a:accent4>
      <a:accent5>
        <a:srgbClr val="5D5AD2"/>
      </a:accent5>
      <a:accent6>
        <a:srgbClr val="6F6C7D"/>
      </a:accent6>
      <a:hlink>
        <a:srgbClr val="6187E3"/>
      </a:hlink>
      <a:folHlink>
        <a:srgbClr val="7B8EB8"/>
      </a:folHlink>
    </a:clrScheme>
    <a:fontScheme name="Office classico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rospettiva">
      <a:fillStyleLst>
        <a:solidFill>
          <a:schemeClr val="phClr"/>
        </a:solidFill>
        <a:gradFill rotWithShape="1">
          <a:gsLst>
            <a:gs pos="0">
              <a:schemeClr val="phClr">
                <a:tint val="50000"/>
                <a:alpha val="100000"/>
                <a:satMod val="160000"/>
                <a:lumMod val="105000"/>
              </a:schemeClr>
            </a:gs>
            <a:gs pos="41000">
              <a:schemeClr val="phClr">
                <a:tint val="57000"/>
                <a:satMod val="180000"/>
                <a:lumMod val="99000"/>
              </a:schemeClr>
            </a:gs>
            <a:gs pos="100000">
              <a:schemeClr val="phClr">
                <a:tint val="80000"/>
                <a:satMod val="200000"/>
                <a:lumMod val="104000"/>
              </a:schemeClr>
            </a:gs>
          </a:gsLst>
          <a:lin ang="5400000" scaled="1"/>
        </a:gradFill>
        <a:gradFill rotWithShape="1">
          <a:gsLst>
            <a:gs pos="0">
              <a:schemeClr val="phClr">
                <a:tint val="96000"/>
                <a:satMod val="130000"/>
                <a:lumMod val="114000"/>
              </a:schemeClr>
            </a:gs>
            <a:gs pos="60000">
              <a:schemeClr val="phClr">
                <a:tint val="100000"/>
                <a:satMod val="106000"/>
                <a:lumMod val="110000"/>
              </a:schemeClr>
            </a:gs>
            <a:gs pos="100000">
              <a:schemeClr val="ph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50800" dist="38100" dir="5400000" rotWithShape="0">
              <a:srgbClr val="000000">
                <a:alpha val="28000"/>
              </a:srgbClr>
            </a:outerShdw>
          </a:effectLst>
        </a:effectStyle>
        <a:effectStyle>
          <a:effectLst>
            <a:outerShdw blurRad="47625" dist="38100" dir="5400000" sy="98000" rotWithShape="0">
              <a:srgbClr val="000000">
                <a:alpha val="48000"/>
              </a:srgbClr>
            </a:outerShdw>
          </a:effectLst>
          <a:scene3d>
            <a:camera prst="orthographicFront">
              <a:rot lat="0" lon="0" rev="0"/>
            </a:camera>
            <a:lightRig rig="twoPt" dir="br">
              <a:rot lat="0" lon="0" rev="8700000"/>
            </a:lightRig>
          </a:scene3d>
          <a:sp3d prstMaterial="matte">
            <a:bevelT w="25400" h="53975"/>
          </a:sp3d>
        </a:effectStyle>
        <a:effectStyle>
          <a:effectLst>
            <a:reflection blurRad="12700" stA="24000" endPos="28000" dist="50800" dir="5400000" sy="-100000" rotWithShape="0"/>
          </a:effectLst>
          <a:scene3d>
            <a:camera prst="orthographicFront">
              <a:rot lat="0" lon="0" rev="0"/>
            </a:camera>
            <a:lightRig rig="threePt" dir="t">
              <a:rot lat="0" lon="0" rev="4800000"/>
            </a:lightRig>
          </a:scene3d>
          <a:sp3d>
            <a:bevelT w="69850" h="31750"/>
          </a:sp3d>
        </a:effectStyle>
      </a:effectStyleLst>
      <a:bgFillStyleLst>
        <a:solidFill>
          <a:schemeClr val="phClr"/>
        </a:solidFill>
        <a:gradFill rotWithShape="1">
          <a:gsLst>
            <a:gs pos="0">
              <a:schemeClr val="phClr">
                <a:tint val="100000"/>
                <a:shade val="80000"/>
                <a:satMod val="100000"/>
                <a:lumMod val="100000"/>
              </a:schemeClr>
            </a:gs>
            <a:gs pos="65000">
              <a:schemeClr val="phClr">
                <a:tint val="100000"/>
                <a:shade val="95000"/>
                <a:satMod val="100000"/>
                <a:lumMod val="100000"/>
              </a:schemeClr>
            </a:gs>
            <a:gs pos="100000">
              <a:schemeClr val="phClr">
                <a:tint val="88000"/>
                <a:shade val="100000"/>
                <a:satMod val="400000"/>
                <a:lumMod val="100000"/>
              </a:schemeClr>
            </a:gs>
          </a:gsLst>
          <a:lin ang="5400000" scaled="0"/>
        </a:gradFill>
        <a:blipFill rotWithShape="1">
          <a:blip xmlns:r="http://schemas.openxmlformats.org/officeDocument/2006/relationships" r:embed="rId1">
            <a:duotone>
              <a:schemeClr val="phClr">
                <a:tint val="95000"/>
                <a:satMod val="90000"/>
              </a:schemeClr>
              <a:schemeClr val="phClr">
                <a:shade val="92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Perspective</Template>
  <TotalTime>291</TotalTime>
  <Words>859</Words>
  <Application>Microsoft Office PowerPoint</Application>
  <PresentationFormat>Presentazione su schermo (4:3)</PresentationFormat>
  <Paragraphs>73</Paragraphs>
  <Slides>18</Slides>
  <Notes>0</Notes>
  <HiddenSlides>0</HiddenSlides>
  <MMClips>0</MMClips>
  <ScaleCrop>false</ScaleCrop>
  <HeadingPairs>
    <vt:vector size="4" baseType="variant">
      <vt:variant>
        <vt:lpstr>Tema</vt:lpstr>
      </vt:variant>
      <vt:variant>
        <vt:i4>1</vt:i4>
      </vt:variant>
      <vt:variant>
        <vt:lpstr>Titoli diapositive</vt:lpstr>
      </vt:variant>
      <vt:variant>
        <vt:i4>18</vt:i4>
      </vt:variant>
    </vt:vector>
  </HeadingPairs>
  <TitlesOfParts>
    <vt:vector size="19" baseType="lpstr">
      <vt:lpstr>Prospettiva</vt:lpstr>
      <vt:lpstr>PER UNA DAVOS DEL VINO </vt:lpstr>
      <vt:lpstr>premessa</vt:lpstr>
      <vt:lpstr>le condizioni di partenza</vt:lpstr>
      <vt:lpstr>le linee di sviluppo</vt:lpstr>
      <vt:lpstr>la fondazione</vt:lpstr>
      <vt:lpstr>nasce la Fondazione……</vt:lpstr>
      <vt:lpstr>struttura della fondazione</vt:lpstr>
      <vt:lpstr>accademy e ricerca</vt:lpstr>
      <vt:lpstr>i rapporti internazionali</vt:lpstr>
      <vt:lpstr>Davos del vino  international</vt:lpstr>
      <vt:lpstr>il format</vt:lpstr>
      <vt:lpstr>la Davos del Vino</vt:lpstr>
      <vt:lpstr>Un appuntamento che non c’è</vt:lpstr>
      <vt:lpstr>L’evento</vt:lpstr>
      <vt:lpstr>Il network degli Ambassador del VIA</vt:lpstr>
      <vt:lpstr>cosa non può fare la Fondazione…</vt:lpstr>
      <vt:lpstr>alcune cose da fare </vt:lpstr>
      <vt:lpstr>in sospeso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MERANO WINE FESTIVAL</dc:title>
  <dc:creator>R700</dc:creator>
  <cp:lastModifiedBy>Attilio</cp:lastModifiedBy>
  <cp:revision>36</cp:revision>
  <dcterms:created xsi:type="dcterms:W3CDTF">2018-07-25T09:32:09Z</dcterms:created>
  <dcterms:modified xsi:type="dcterms:W3CDTF">2023-07-09T09:43:34Z</dcterms:modified>
</cp:coreProperties>
</file>